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50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70" r:id="rId2"/>
    <p:sldId id="257" r:id="rId3"/>
    <p:sldId id="274" r:id="rId4"/>
    <p:sldId id="294" r:id="rId5"/>
    <p:sldId id="275" r:id="rId6"/>
    <p:sldId id="276" r:id="rId7"/>
    <p:sldId id="277" r:id="rId8"/>
    <p:sldId id="295" r:id="rId9"/>
    <p:sldId id="278" r:id="rId10"/>
    <p:sldId id="279" r:id="rId11"/>
    <p:sldId id="280" r:id="rId12"/>
    <p:sldId id="282" r:id="rId13"/>
    <p:sldId id="281" r:id="rId14"/>
    <p:sldId id="296" r:id="rId15"/>
    <p:sldId id="297" r:id="rId16"/>
    <p:sldId id="283" r:id="rId17"/>
    <p:sldId id="298" r:id="rId18"/>
    <p:sldId id="299" r:id="rId19"/>
    <p:sldId id="300" r:id="rId20"/>
    <p:sldId id="301" r:id="rId21"/>
    <p:sldId id="284" r:id="rId22"/>
    <p:sldId id="287" r:id="rId23"/>
    <p:sldId id="293" r:id="rId24"/>
    <p:sldId id="262" r:id="rId25"/>
  </p:sldIdLst>
  <p:sldSz cx="11877675" cy="7808913"/>
  <p:notesSz cx="6858000" cy="9144000"/>
  <p:defaultTextStyle>
    <a:defPPr>
      <a:defRPr lang="es-ES"/>
    </a:defPPr>
    <a:lvl1pPr marL="0" algn="l" defTabSz="56244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62447" algn="l" defTabSz="56244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124895" algn="l" defTabSz="56244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87342" algn="l" defTabSz="56244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249790" algn="l" defTabSz="56244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812237" algn="l" defTabSz="56244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374685" algn="l" defTabSz="56244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937132" algn="l" defTabSz="56244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499580" algn="l" defTabSz="56244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60">
          <p15:clr>
            <a:srgbClr val="A4A3A4"/>
          </p15:clr>
        </p15:guide>
        <p15:guide id="2" pos="37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6806"/>
    <a:srgbClr val="597DBF"/>
    <a:srgbClr val="5A7EBF"/>
    <a:srgbClr val="2B4A87"/>
    <a:srgbClr val="5377B5"/>
    <a:srgbClr val="E5819B"/>
    <a:srgbClr val="4E908F"/>
    <a:srgbClr val="084EA5"/>
    <a:srgbClr val="FFFFFF"/>
    <a:srgbClr val="8A51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07"/>
    <p:restoredTop sz="94772"/>
  </p:normalViewPr>
  <p:slideViewPr>
    <p:cSldViewPr snapToGrid="0" snapToObjects="1">
      <p:cViewPr varScale="1">
        <p:scale>
          <a:sx n="71" d="100"/>
          <a:sy n="71" d="100"/>
        </p:scale>
        <p:origin x="662" y="67"/>
      </p:cViewPr>
      <p:guideLst>
        <p:guide orient="horz" pos="2460"/>
        <p:guide pos="374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63627-5BFA-D64E-92D2-99AB8D58C263}" type="datetimeFigureOut">
              <a:rPr lang="es-ES" smtClean="0"/>
              <a:t>07/09/2021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822325" y="685800"/>
            <a:ext cx="5213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17EFC-73DA-FC46-9DC5-DFE7598580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1807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17EFC-73DA-FC46-9DC5-DFE759858065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1261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17EFC-73DA-FC46-9DC5-DFE759858065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7407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6F851BF-6E86-BD42-92D3-85FBCBE70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7" y="6019005"/>
            <a:ext cx="10500949" cy="142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229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 userDrawn="1"/>
        </p:nvSpPr>
        <p:spPr>
          <a:xfrm>
            <a:off x="1" y="0"/>
            <a:ext cx="11877674" cy="1417638"/>
          </a:xfrm>
          <a:prstGeom prst="rect">
            <a:avLst/>
          </a:prstGeom>
          <a:solidFill>
            <a:srgbClr val="2C4C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884" y="541318"/>
            <a:ext cx="10689908" cy="1301486"/>
          </a:xfrm>
        </p:spPr>
        <p:txBody>
          <a:bodyPr anchor="t">
            <a:normAutofit/>
          </a:bodyPr>
          <a:lstStyle>
            <a:lvl1pPr algn="l">
              <a:defRPr sz="32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pic>
        <p:nvPicPr>
          <p:cNvPr id="9" name="Picture 13" descr="Complemento-Logo-Gobierno-160x14px.pn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83996" y="7582022"/>
            <a:ext cx="1999796" cy="22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85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54130" y="1745880"/>
            <a:ext cx="9496261" cy="5153522"/>
          </a:xfrm>
        </p:spPr>
        <p:txBody>
          <a:bodyPr/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pic>
        <p:nvPicPr>
          <p:cNvPr id="10" name="Picture 13" descr="Complemento-Logo-Gobierno-160x14px.png">
            <a:extLst>
              <a:ext uri="{FF2B5EF4-FFF2-40B4-BE49-F238E27FC236}">
                <a16:creationId xmlns:a16="http://schemas.microsoft.com/office/drawing/2014/main" id="{30139E54-FC09-4241-8709-F1A2E59B790F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83996" y="7582022"/>
            <a:ext cx="1999796" cy="22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17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 userDrawn="1"/>
        </p:nvSpPr>
        <p:spPr>
          <a:xfrm>
            <a:off x="4876511" y="0"/>
            <a:ext cx="7001164" cy="1417638"/>
          </a:xfrm>
          <a:prstGeom prst="rect">
            <a:avLst/>
          </a:prstGeom>
          <a:solidFill>
            <a:srgbClr val="2C4C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64672" y="312718"/>
            <a:ext cx="6219120" cy="988767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rgbClr val="FFFFFF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2" y="0"/>
            <a:ext cx="4578588" cy="7808913"/>
          </a:xfrm>
        </p:spPr>
        <p:txBody>
          <a:bodyPr/>
          <a:lstStyle>
            <a:lvl1pPr marL="0" indent="0">
              <a:buNone/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endParaRPr lang="es-ES" dirty="0"/>
          </a:p>
        </p:txBody>
      </p:sp>
      <p:sp>
        <p:nvSpPr>
          <p:cNvPr id="10" name="Marcador de texto 2"/>
          <p:cNvSpPr>
            <a:spLocks noGrp="1"/>
          </p:cNvSpPr>
          <p:nvPr>
            <p:ph idx="13"/>
          </p:nvPr>
        </p:nvSpPr>
        <p:spPr>
          <a:xfrm>
            <a:off x="4876511" y="1680955"/>
            <a:ext cx="6415627" cy="5153522"/>
          </a:xfrm>
          <a:prstGeom prst="rect">
            <a:avLst/>
          </a:prstGeom>
        </p:spPr>
        <p:txBody>
          <a:bodyPr vert="horz" lIns="112489" tIns="56245" rIns="112489" bIns="56245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pic>
        <p:nvPicPr>
          <p:cNvPr id="12" name="Picture 13" descr="Complemento-Logo-Gobierno-160x14px.png">
            <a:extLst>
              <a:ext uri="{FF2B5EF4-FFF2-40B4-BE49-F238E27FC236}">
                <a16:creationId xmlns:a16="http://schemas.microsoft.com/office/drawing/2014/main" id="{D3226FFE-A244-4348-966B-0A5EA85632BF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83996" y="7582022"/>
            <a:ext cx="1999796" cy="22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47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64672" y="312718"/>
            <a:ext cx="6219120" cy="988767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rgbClr val="2C4C8C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2" y="0"/>
            <a:ext cx="4578588" cy="7808913"/>
          </a:xfrm>
        </p:spPr>
        <p:txBody>
          <a:bodyPr/>
          <a:lstStyle>
            <a:lvl1pPr marL="0" indent="0">
              <a:buNone/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endParaRPr lang="es-ES" dirty="0"/>
          </a:p>
        </p:txBody>
      </p:sp>
      <p:sp>
        <p:nvSpPr>
          <p:cNvPr id="11" name="Marcador de texto 2"/>
          <p:cNvSpPr>
            <a:spLocks noGrp="1"/>
          </p:cNvSpPr>
          <p:nvPr>
            <p:ph idx="13" hasCustomPrompt="1"/>
          </p:nvPr>
        </p:nvSpPr>
        <p:spPr>
          <a:xfrm>
            <a:off x="5064672" y="1837760"/>
            <a:ext cx="6415627" cy="5153522"/>
          </a:xfrm>
          <a:prstGeom prst="rect">
            <a:avLst/>
          </a:prstGeom>
        </p:spPr>
        <p:txBody>
          <a:bodyPr vert="horz" lIns="112489" tIns="56245" rIns="112489" bIns="56245" rtlCol="0">
            <a:normAutofit/>
          </a:bodyPr>
          <a:lstStyle>
            <a:lvl1pPr marL="685800" indent="-685800" algn="l">
              <a:buFont typeface="Arial"/>
              <a:buChar char="•"/>
              <a:defRPr sz="3900"/>
            </a:lvl1pPr>
            <a:lvl2pPr>
              <a:defRPr sz="3400">
                <a:latin typeface="Calibri"/>
                <a:cs typeface="Calibri"/>
              </a:defRPr>
            </a:lvl2pPr>
            <a:lvl3pPr marL="457200" indent="-457200">
              <a:buFont typeface="Arial"/>
              <a:buChar char="•"/>
              <a:defRPr sz="3000">
                <a:latin typeface="Calibri"/>
                <a:cs typeface="Calibri"/>
              </a:defRPr>
            </a:lvl3pPr>
            <a:lvl4pPr>
              <a:defRPr sz="2400">
                <a:latin typeface="Calibri"/>
                <a:cs typeface="Calibri"/>
              </a:defRPr>
            </a:lvl4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pic>
        <p:nvPicPr>
          <p:cNvPr id="10" name="Picture 13" descr="Complemento-Logo-Gobierno-160x14px.png">
            <a:extLst>
              <a:ext uri="{FF2B5EF4-FFF2-40B4-BE49-F238E27FC236}">
                <a16:creationId xmlns:a16="http://schemas.microsoft.com/office/drawing/2014/main" id="{1D286AF7-DF92-8B4D-A1BD-CB1D7C012F99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83996" y="7582022"/>
            <a:ext cx="1999796" cy="22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69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7299087" y="0"/>
            <a:ext cx="4578588" cy="7808913"/>
          </a:xfrm>
        </p:spPr>
        <p:txBody>
          <a:bodyPr/>
          <a:lstStyle>
            <a:lvl1pPr marL="0" indent="0">
              <a:buNone/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endParaRPr lang="es-ES" dirty="0"/>
          </a:p>
        </p:txBody>
      </p:sp>
      <p:sp>
        <p:nvSpPr>
          <p:cNvPr id="9" name="Rectángulo 8"/>
          <p:cNvSpPr/>
          <p:nvPr userDrawn="1"/>
        </p:nvSpPr>
        <p:spPr>
          <a:xfrm>
            <a:off x="0" y="0"/>
            <a:ext cx="7150125" cy="1417638"/>
          </a:xfrm>
          <a:prstGeom prst="rect">
            <a:avLst/>
          </a:prstGeom>
          <a:solidFill>
            <a:srgbClr val="2C4C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884" y="312718"/>
            <a:ext cx="6415627" cy="988767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rgbClr val="FFFFFF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12" name="Marcador de texto 2"/>
          <p:cNvSpPr>
            <a:spLocks noGrp="1"/>
          </p:cNvSpPr>
          <p:nvPr>
            <p:ph idx="13" hasCustomPrompt="1"/>
          </p:nvPr>
        </p:nvSpPr>
        <p:spPr>
          <a:xfrm>
            <a:off x="593884" y="1837760"/>
            <a:ext cx="6415627" cy="5153522"/>
          </a:xfrm>
          <a:prstGeom prst="rect">
            <a:avLst/>
          </a:prstGeom>
        </p:spPr>
        <p:txBody>
          <a:bodyPr vert="horz" lIns="112489" tIns="56245" rIns="112489" bIns="56245" rtlCol="0">
            <a:normAutofit/>
          </a:bodyPr>
          <a:lstStyle>
            <a:lvl1pPr marL="685800" indent="-685800" algn="l">
              <a:buFont typeface="Arial"/>
              <a:buChar char="•"/>
              <a:defRPr sz="3900"/>
            </a:lvl1pPr>
            <a:lvl2pPr>
              <a:defRPr sz="3400">
                <a:latin typeface="Calibri"/>
                <a:cs typeface="Calibri"/>
              </a:defRPr>
            </a:lvl2pPr>
            <a:lvl3pPr marL="457200" indent="-457200">
              <a:buFont typeface="Arial"/>
              <a:buChar char="•"/>
              <a:defRPr sz="3000">
                <a:latin typeface="Calibri"/>
                <a:cs typeface="Calibri"/>
              </a:defRPr>
            </a:lvl3pPr>
            <a:lvl4pPr>
              <a:defRPr sz="2400">
                <a:latin typeface="Calibri"/>
                <a:cs typeface="Calibri"/>
              </a:defRPr>
            </a:lvl4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pic>
        <p:nvPicPr>
          <p:cNvPr id="11" name="Picture 13" descr="Complemento-Logo-Gobierno-160x14px.png">
            <a:extLst>
              <a:ext uri="{FF2B5EF4-FFF2-40B4-BE49-F238E27FC236}">
                <a16:creationId xmlns:a16="http://schemas.microsoft.com/office/drawing/2014/main" id="{617B6BDB-BBDA-E747-840E-B9A44E1CF393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83996" y="7582022"/>
            <a:ext cx="1999796" cy="22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4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884" y="312718"/>
            <a:ext cx="6415627" cy="988767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rgbClr val="2C4C8C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7299087" y="0"/>
            <a:ext cx="4578588" cy="7808913"/>
          </a:xfrm>
        </p:spPr>
        <p:txBody>
          <a:bodyPr/>
          <a:lstStyle>
            <a:lvl1pPr marL="0" indent="0">
              <a:buNone/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endParaRPr lang="es-ES" dirty="0"/>
          </a:p>
        </p:txBody>
      </p:sp>
      <p:sp>
        <p:nvSpPr>
          <p:cNvPr id="12" name="Marcador de texto 2"/>
          <p:cNvSpPr>
            <a:spLocks noGrp="1"/>
          </p:cNvSpPr>
          <p:nvPr>
            <p:ph idx="13" hasCustomPrompt="1"/>
          </p:nvPr>
        </p:nvSpPr>
        <p:spPr>
          <a:xfrm>
            <a:off x="593884" y="1837760"/>
            <a:ext cx="6415627" cy="5153522"/>
          </a:xfrm>
          <a:prstGeom prst="rect">
            <a:avLst/>
          </a:prstGeom>
        </p:spPr>
        <p:txBody>
          <a:bodyPr vert="horz" lIns="112489" tIns="56245" rIns="112489" bIns="56245" rtlCol="0">
            <a:normAutofit/>
          </a:bodyPr>
          <a:lstStyle>
            <a:lvl1pPr marL="685800" indent="-685800" algn="l">
              <a:buFont typeface="Arial"/>
              <a:buChar char="•"/>
              <a:defRPr sz="3900"/>
            </a:lvl1pPr>
            <a:lvl2pPr>
              <a:defRPr sz="3400">
                <a:latin typeface="Calibri"/>
                <a:cs typeface="Calibri"/>
              </a:defRPr>
            </a:lvl2pPr>
            <a:lvl3pPr marL="457200" indent="-457200">
              <a:buFont typeface="Arial"/>
              <a:buChar char="•"/>
              <a:defRPr sz="3000">
                <a:latin typeface="Calibri"/>
                <a:cs typeface="Calibri"/>
              </a:defRPr>
            </a:lvl3pPr>
            <a:lvl4pPr>
              <a:defRPr sz="2400">
                <a:latin typeface="Calibri"/>
                <a:cs typeface="Calibri"/>
              </a:defRPr>
            </a:lvl4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pic>
        <p:nvPicPr>
          <p:cNvPr id="10" name="Picture 13" descr="Complemento-Logo-Gobierno-160x14px.png">
            <a:extLst>
              <a:ext uri="{FF2B5EF4-FFF2-40B4-BE49-F238E27FC236}">
                <a16:creationId xmlns:a16="http://schemas.microsoft.com/office/drawing/2014/main" id="{76D8A428-9296-3043-A65D-443D153AF1AB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83996" y="7582022"/>
            <a:ext cx="1999796" cy="22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91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0" y="0"/>
            <a:ext cx="12188825" cy="1417638"/>
          </a:xfrm>
          <a:prstGeom prst="rect">
            <a:avLst/>
          </a:prstGeom>
          <a:solidFill>
            <a:srgbClr val="2C4C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884" y="312718"/>
            <a:ext cx="10689908" cy="1301486"/>
          </a:xfrm>
        </p:spPr>
        <p:txBody>
          <a:bodyPr anchor="t"/>
          <a:lstStyle>
            <a:lvl1pPr algn="l">
              <a:defRPr b="1">
                <a:solidFill>
                  <a:srgbClr val="FFFFFF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93884" y="1826373"/>
            <a:ext cx="5248036" cy="728470"/>
          </a:xfrm>
        </p:spPr>
        <p:txBody>
          <a:bodyPr anchor="ctr">
            <a:noAutofit/>
          </a:bodyPr>
          <a:lstStyle>
            <a:lvl1pPr marL="0" indent="0">
              <a:buNone/>
              <a:defRPr sz="2800" b="1"/>
            </a:lvl1pPr>
            <a:lvl2pPr marL="562447" indent="0">
              <a:buNone/>
              <a:defRPr sz="2500" b="1"/>
            </a:lvl2pPr>
            <a:lvl3pPr marL="1124895" indent="0">
              <a:buNone/>
              <a:defRPr sz="2200" b="1"/>
            </a:lvl3pPr>
            <a:lvl4pPr marL="1687342" indent="0">
              <a:buNone/>
              <a:defRPr sz="2000" b="1"/>
            </a:lvl4pPr>
            <a:lvl5pPr marL="2249790" indent="0">
              <a:buNone/>
              <a:defRPr sz="2000" b="1"/>
            </a:lvl5pPr>
            <a:lvl6pPr marL="2812237" indent="0">
              <a:buNone/>
              <a:defRPr sz="2000" b="1"/>
            </a:lvl6pPr>
            <a:lvl7pPr marL="3374685" indent="0">
              <a:buNone/>
              <a:defRPr sz="2000" b="1"/>
            </a:lvl7pPr>
            <a:lvl8pPr marL="3937132" indent="0">
              <a:buNone/>
              <a:defRPr sz="2000" b="1"/>
            </a:lvl8pPr>
            <a:lvl9pPr marL="4499580" indent="0">
              <a:buNone/>
              <a:defRPr sz="2000" b="1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93884" y="2554843"/>
            <a:ext cx="5248036" cy="4499164"/>
          </a:xfrm>
        </p:spPr>
        <p:txBody>
          <a:bodyPr/>
          <a:lstStyle>
            <a:lvl1pPr>
              <a:defRPr sz="2400"/>
            </a:lvl1pPr>
            <a:lvl2pPr>
              <a:defRPr sz="25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033695" y="1826373"/>
            <a:ext cx="5250097" cy="728470"/>
          </a:xfrm>
        </p:spPr>
        <p:txBody>
          <a:bodyPr anchor="ctr">
            <a:noAutofit/>
          </a:bodyPr>
          <a:lstStyle>
            <a:lvl1pPr marL="0" indent="0">
              <a:buNone/>
              <a:defRPr sz="2800" b="1"/>
            </a:lvl1pPr>
            <a:lvl2pPr marL="562447" indent="0">
              <a:buNone/>
              <a:defRPr sz="2500" b="1"/>
            </a:lvl2pPr>
            <a:lvl3pPr marL="1124895" indent="0">
              <a:buNone/>
              <a:defRPr sz="2200" b="1"/>
            </a:lvl3pPr>
            <a:lvl4pPr marL="1687342" indent="0">
              <a:buNone/>
              <a:defRPr sz="2000" b="1"/>
            </a:lvl4pPr>
            <a:lvl5pPr marL="2249790" indent="0">
              <a:buNone/>
              <a:defRPr sz="2000" b="1"/>
            </a:lvl5pPr>
            <a:lvl6pPr marL="2812237" indent="0">
              <a:buNone/>
              <a:defRPr sz="2000" b="1"/>
            </a:lvl6pPr>
            <a:lvl7pPr marL="3374685" indent="0">
              <a:buNone/>
              <a:defRPr sz="2000" b="1"/>
            </a:lvl7pPr>
            <a:lvl8pPr marL="3937132" indent="0">
              <a:buNone/>
              <a:defRPr sz="2000" b="1"/>
            </a:lvl8pPr>
            <a:lvl9pPr marL="4499580" indent="0">
              <a:buNone/>
              <a:defRPr sz="2000" b="1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033695" y="2554843"/>
            <a:ext cx="5250097" cy="4499164"/>
          </a:xfrm>
        </p:spPr>
        <p:txBody>
          <a:bodyPr/>
          <a:lstStyle>
            <a:lvl1pPr>
              <a:defRPr sz="2400"/>
            </a:lvl1pPr>
            <a:lvl2pPr>
              <a:defRPr sz="25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pic>
        <p:nvPicPr>
          <p:cNvPr id="13" name="Picture 13" descr="Complemento-Logo-Gobierno-160x14px.png">
            <a:extLst>
              <a:ext uri="{FF2B5EF4-FFF2-40B4-BE49-F238E27FC236}">
                <a16:creationId xmlns:a16="http://schemas.microsoft.com/office/drawing/2014/main" id="{3ED249E3-869E-9E48-A5B2-B8A254DA23BF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83996" y="7582022"/>
            <a:ext cx="1999796" cy="22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80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713809D-2C2B-A541-8A7E-8527739340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7" y="6019005"/>
            <a:ext cx="10500949" cy="142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50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593884" y="312718"/>
            <a:ext cx="10689908" cy="1301486"/>
          </a:xfrm>
          <a:prstGeom prst="rect">
            <a:avLst/>
          </a:prstGeom>
        </p:spPr>
        <p:txBody>
          <a:bodyPr vert="horz" lIns="112489" tIns="56245" rIns="112489" bIns="56245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93884" y="1822080"/>
            <a:ext cx="10689908" cy="5153522"/>
          </a:xfrm>
          <a:prstGeom prst="rect">
            <a:avLst/>
          </a:prstGeom>
        </p:spPr>
        <p:txBody>
          <a:bodyPr vert="horz" lIns="112489" tIns="56245" rIns="112489" bIns="56245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593884" y="7237706"/>
            <a:ext cx="2771458" cy="415752"/>
          </a:xfrm>
          <a:prstGeom prst="rect">
            <a:avLst/>
          </a:prstGeom>
        </p:spPr>
        <p:txBody>
          <a:bodyPr vert="horz" lIns="112489" tIns="56245" rIns="112489" bIns="56245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F48D0-D386-F140-BC0A-DE1CABA4CDC7}" type="datetimeFigureOut">
              <a:rPr lang="es-ES" smtClean="0"/>
              <a:t>07/09/2021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58206" y="7237706"/>
            <a:ext cx="3761264" cy="415752"/>
          </a:xfrm>
          <a:prstGeom prst="rect">
            <a:avLst/>
          </a:prstGeom>
        </p:spPr>
        <p:txBody>
          <a:bodyPr vert="horz" lIns="112489" tIns="56245" rIns="112489" bIns="56245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512334" y="7237706"/>
            <a:ext cx="2771458" cy="415752"/>
          </a:xfrm>
          <a:prstGeom prst="rect">
            <a:avLst/>
          </a:prstGeom>
        </p:spPr>
        <p:txBody>
          <a:bodyPr vert="horz" lIns="112489" tIns="56245" rIns="112489" bIns="56245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07854-5512-0348-BDBD-01B9F377EA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6642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2" r:id="rId4"/>
    <p:sldLayoutId id="2147483663" r:id="rId5"/>
    <p:sldLayoutId id="2147483662" r:id="rId6"/>
    <p:sldLayoutId id="2147483664" r:id="rId7"/>
    <p:sldLayoutId id="2147483653" r:id="rId8"/>
    <p:sldLayoutId id="2147483658" r:id="rId9"/>
  </p:sldLayoutIdLst>
  <p:txStyles>
    <p:titleStyle>
      <a:lvl1pPr algn="ctr" defTabSz="562447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1836" indent="-421836" algn="l" defTabSz="562447" rtl="0" eaLnBrk="1" latinLnBrk="0" hangingPunct="1">
        <a:spcBef>
          <a:spcPct val="20000"/>
        </a:spcBef>
        <a:buFont typeface="Arial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913977" indent="-351530" algn="l" defTabSz="562447" rtl="0" eaLnBrk="1" latinLnBrk="0" hangingPunct="1">
        <a:spcBef>
          <a:spcPct val="20000"/>
        </a:spcBef>
        <a:buFont typeface="Arial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406119" indent="-281224" algn="l" defTabSz="562447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68566" indent="-281224" algn="l" defTabSz="562447" rtl="0" eaLnBrk="1" latinLnBrk="0" hangingPunct="1">
        <a:spcBef>
          <a:spcPct val="20000"/>
        </a:spcBef>
        <a:buFont typeface="Arial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31013" indent="-281224" algn="l" defTabSz="562447" rtl="0" eaLnBrk="1" latinLnBrk="0" hangingPunct="1">
        <a:spcBef>
          <a:spcPct val="20000"/>
        </a:spcBef>
        <a:buFont typeface="Arial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093461" indent="-281224" algn="l" defTabSz="562447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908" indent="-281224" algn="l" defTabSz="562447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218356" indent="-281224" algn="l" defTabSz="562447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780803" indent="-281224" algn="l" defTabSz="562447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5624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62447" algn="l" defTabSz="5624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24895" algn="l" defTabSz="5624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87342" algn="l" defTabSz="5624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49790" algn="l" defTabSz="5624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2237" algn="l" defTabSz="5624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74685" algn="l" defTabSz="5624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37132" algn="l" defTabSz="5624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499580" algn="l" defTabSz="5624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C688A79-22A8-BE4B-95E9-343302C5FDBB}"/>
              </a:ext>
            </a:extLst>
          </p:cNvPr>
          <p:cNvSpPr txBox="1"/>
          <p:nvPr/>
        </p:nvSpPr>
        <p:spPr>
          <a:xfrm>
            <a:off x="1080655" y="3423482"/>
            <a:ext cx="97923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0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Calidad del Aire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F25FA05-5365-4F42-A6BE-451D92F81200}"/>
              </a:ext>
            </a:extLst>
          </p:cNvPr>
          <p:cNvSpPr txBox="1"/>
          <p:nvPr/>
        </p:nvSpPr>
        <p:spPr>
          <a:xfrm>
            <a:off x="1526245" y="3977480"/>
            <a:ext cx="8760756" cy="935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Contenidos para docentes de enseñanza básica</a:t>
            </a:r>
          </a:p>
          <a:p>
            <a:pPr algn="ctr">
              <a:lnSpc>
                <a:spcPct val="200000"/>
              </a:lnSpc>
            </a:pPr>
            <a:r>
              <a:rPr lang="es-CL" sz="16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PPDA REGIÓN METROPOLITANA</a:t>
            </a:r>
          </a:p>
        </p:txBody>
      </p:sp>
      <p:pic>
        <p:nvPicPr>
          <p:cNvPr id="3" name="Imagen 2" descr="Imagen que contiene Icono&#10;&#10;Descripción generada automáticamente">
            <a:extLst>
              <a:ext uri="{FF2B5EF4-FFF2-40B4-BE49-F238E27FC236}">
                <a16:creationId xmlns:a16="http://schemas.microsoft.com/office/drawing/2014/main" id="{E897C597-9007-BC40-896E-D5B8A58B7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287" y="794705"/>
            <a:ext cx="4703763" cy="114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37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n 44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029CF0C1-D52A-6F44-A0E7-855D5F471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7378" y="3255323"/>
            <a:ext cx="3771435" cy="3915261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C87056AF-9429-7842-B6FA-CED982FDE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467" y="3303406"/>
            <a:ext cx="2557073" cy="3867178"/>
          </a:xfrm>
          <a:prstGeom prst="rect">
            <a:avLst/>
          </a:prstGeom>
        </p:spPr>
      </p:pic>
      <p:pic>
        <p:nvPicPr>
          <p:cNvPr id="30" name="Imagen 29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3A4E1870-8592-2F40-A1D9-BA8C56DF0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30" y="3260892"/>
            <a:ext cx="3766071" cy="390969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884" y="358438"/>
            <a:ext cx="10689908" cy="1301486"/>
          </a:xfrm>
        </p:spPr>
        <p:txBody>
          <a:bodyPr>
            <a:normAutofit/>
          </a:bodyPr>
          <a:lstStyle/>
          <a:p>
            <a:r>
              <a:rPr lang="es-ES" dirty="0"/>
              <a:t>¿Qué es el material </a:t>
            </a:r>
            <a:r>
              <a:rPr lang="es-ES" dirty="0" err="1"/>
              <a:t>particulado</a:t>
            </a:r>
            <a:r>
              <a:rPr lang="es-ES" dirty="0"/>
              <a:t>?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93884" y="1889155"/>
            <a:ext cx="3410025" cy="85444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2400" b="1" dirty="0">
                <a:solidFill>
                  <a:srgbClr val="2C4C8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Material </a:t>
            </a:r>
          </a:p>
          <a:p>
            <a:pPr marL="0" indent="0">
              <a:buNone/>
            </a:pPr>
            <a:r>
              <a:rPr lang="es-ES" sz="2400" b="1" dirty="0" err="1">
                <a:solidFill>
                  <a:srgbClr val="2C4C8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Particulado</a:t>
            </a:r>
            <a:r>
              <a:rPr lang="es-ES" sz="2400" b="1" dirty="0">
                <a:solidFill>
                  <a:srgbClr val="2C4C8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MP</a:t>
            </a:r>
            <a:r>
              <a:rPr lang="es-ES" sz="2400" b="1" baseline="-25000" dirty="0">
                <a:solidFill>
                  <a:srgbClr val="2C4C8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endParaRPr lang="es-ES" sz="2400" b="1" baseline="-25000" dirty="0">
              <a:solidFill>
                <a:srgbClr val="2C4C8C"/>
              </a:solidFill>
            </a:endParaRPr>
          </a:p>
          <a:p>
            <a:pPr marL="492142" lvl="2" indent="0">
              <a:buNone/>
            </a:pPr>
            <a:endParaRPr lang="es-ES" sz="2400" b="1" dirty="0">
              <a:solidFill>
                <a:srgbClr val="2C4C8C"/>
              </a:solidFill>
            </a:endParaRPr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0FD0BC60-C6C7-094F-8C42-99E8A10BAF89}"/>
              </a:ext>
            </a:extLst>
          </p:cNvPr>
          <p:cNvSpPr/>
          <p:nvPr/>
        </p:nvSpPr>
        <p:spPr>
          <a:xfrm>
            <a:off x="993173" y="3104707"/>
            <a:ext cx="3010736" cy="323165"/>
          </a:xfrm>
          <a:prstGeom prst="roundRect">
            <a:avLst/>
          </a:prstGeom>
          <a:solidFill>
            <a:srgbClr val="8C52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¿De dónde proviene el MP</a:t>
            </a:r>
            <a:r>
              <a:rPr lang="es-ES" sz="1200" b="1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es-ES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7C9B10C0-213F-BB49-9B18-BEDED878F542}"/>
              </a:ext>
            </a:extLst>
          </p:cNvPr>
          <p:cNvSpPr/>
          <p:nvPr/>
        </p:nvSpPr>
        <p:spPr>
          <a:xfrm>
            <a:off x="717436" y="3555758"/>
            <a:ext cx="144882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/>
            <a:r>
              <a:rPr lang="es-ES" sz="13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Fuente </a:t>
            </a:r>
          </a:p>
          <a:p>
            <a:pPr marL="0" lvl="1" indent="-70306"/>
            <a:r>
              <a:rPr lang="es-ES" sz="13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Natural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67849A92-6639-034C-802A-E836B0B8F803}"/>
              </a:ext>
            </a:extLst>
          </p:cNvPr>
          <p:cNvSpPr/>
          <p:nvPr/>
        </p:nvSpPr>
        <p:spPr>
          <a:xfrm>
            <a:off x="2375096" y="3555758"/>
            <a:ext cx="21315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/>
            <a:r>
              <a:rPr lang="es-ES" sz="13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Fuente </a:t>
            </a:r>
          </a:p>
          <a:p>
            <a:pPr marL="0" lvl="1" indent="-70306"/>
            <a:r>
              <a:rPr lang="es-ES" sz="13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Antrópica </a:t>
            </a:r>
          </a:p>
          <a:p>
            <a:pPr marL="0" lvl="1" indent="-70306"/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(generando por las personas)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CC2BB1F0-BF40-1C41-8655-0E3CC04B11FD}"/>
              </a:ext>
            </a:extLst>
          </p:cNvPr>
          <p:cNvSpPr/>
          <p:nvPr/>
        </p:nvSpPr>
        <p:spPr>
          <a:xfrm>
            <a:off x="2875839" y="4385755"/>
            <a:ext cx="15546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/>
            <a:r>
              <a:rPr lang="es-E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Polvo suspendido en las calles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EBA1609B-1BA6-2547-953E-CCC666ECDEAD}"/>
              </a:ext>
            </a:extLst>
          </p:cNvPr>
          <p:cNvSpPr/>
          <p:nvPr/>
        </p:nvSpPr>
        <p:spPr>
          <a:xfrm>
            <a:off x="2875839" y="4904737"/>
            <a:ext cx="149578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/>
            <a:r>
              <a:rPr lang="es-E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Tubo de escape de los vehículos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31CF4C90-854E-914C-B89F-9A2EED0A0168}"/>
              </a:ext>
            </a:extLst>
          </p:cNvPr>
          <p:cNvSpPr/>
          <p:nvPr/>
        </p:nvSpPr>
        <p:spPr>
          <a:xfrm>
            <a:off x="2875839" y="5547117"/>
            <a:ext cx="140220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/>
            <a:r>
              <a:rPr lang="es-E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Construcciones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0CE046ED-BB59-B54F-8B22-F10C4C5E4618}"/>
              </a:ext>
            </a:extLst>
          </p:cNvPr>
          <p:cNvSpPr/>
          <p:nvPr/>
        </p:nvSpPr>
        <p:spPr>
          <a:xfrm>
            <a:off x="2875839" y="6073117"/>
            <a:ext cx="140220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/>
            <a:r>
              <a:rPr lang="es-E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Demoliciones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C48AD703-39CB-5347-B773-04553EA62C95}"/>
              </a:ext>
            </a:extLst>
          </p:cNvPr>
          <p:cNvSpPr/>
          <p:nvPr/>
        </p:nvSpPr>
        <p:spPr>
          <a:xfrm>
            <a:off x="2875839" y="6537212"/>
            <a:ext cx="14022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/>
            <a:r>
              <a:rPr lang="es-E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Actividades industriales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AC357B06-4ADE-0346-B270-33BA48B270F5}"/>
              </a:ext>
            </a:extLst>
          </p:cNvPr>
          <p:cNvSpPr/>
          <p:nvPr/>
        </p:nvSpPr>
        <p:spPr>
          <a:xfrm>
            <a:off x="1221211" y="4385755"/>
            <a:ext cx="15546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/>
            <a:r>
              <a:rPr lang="es-E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Erosión </a:t>
            </a:r>
          </a:p>
          <a:p>
            <a:pPr marL="0" lvl="1" indent="-70306"/>
            <a:r>
              <a:rPr lang="es-E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eólica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A4FC4BC8-F69A-B840-961E-B61EEC1E561D}"/>
              </a:ext>
            </a:extLst>
          </p:cNvPr>
          <p:cNvSpPr/>
          <p:nvPr/>
        </p:nvSpPr>
        <p:spPr>
          <a:xfrm>
            <a:off x="1221211" y="4904737"/>
            <a:ext cx="149578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/>
            <a:r>
              <a:rPr lang="es-E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Erupciones volcánicas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F7299562-7EC8-F842-A542-23D61C530627}"/>
              </a:ext>
            </a:extLst>
          </p:cNvPr>
          <p:cNvSpPr/>
          <p:nvPr/>
        </p:nvSpPr>
        <p:spPr>
          <a:xfrm>
            <a:off x="1221211" y="5459909"/>
            <a:ext cx="149578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/>
            <a:r>
              <a:rPr lang="es-E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Rompimiento </a:t>
            </a:r>
          </a:p>
          <a:p>
            <a:pPr marL="0" lvl="1" indent="-70306"/>
            <a:r>
              <a:rPr lang="es-E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olas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25C8AAD4-3BE9-A646-84FE-9B4092214B6B}"/>
              </a:ext>
            </a:extLst>
          </p:cNvPr>
          <p:cNvSpPr/>
          <p:nvPr/>
        </p:nvSpPr>
        <p:spPr>
          <a:xfrm>
            <a:off x="1221211" y="6073117"/>
            <a:ext cx="149578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/>
            <a:r>
              <a:rPr lang="es-E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Polen</a:t>
            </a:r>
          </a:p>
        </p:txBody>
      </p:sp>
      <p:sp>
        <p:nvSpPr>
          <p:cNvPr id="31" name="Rectángulo redondeado 30">
            <a:extLst>
              <a:ext uri="{FF2B5EF4-FFF2-40B4-BE49-F238E27FC236}">
                <a16:creationId xmlns:a16="http://schemas.microsoft.com/office/drawing/2014/main" id="{B6A39970-8222-694F-BB78-C28846C3EF5E}"/>
              </a:ext>
            </a:extLst>
          </p:cNvPr>
          <p:cNvSpPr/>
          <p:nvPr/>
        </p:nvSpPr>
        <p:spPr>
          <a:xfrm>
            <a:off x="4987478" y="3104707"/>
            <a:ext cx="1981200" cy="451051"/>
          </a:xfrm>
          <a:prstGeom prst="roundRect">
            <a:avLst/>
          </a:prstGeom>
          <a:solidFill>
            <a:srgbClr val="89C3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Efecto en la salud </a:t>
            </a:r>
          </a:p>
          <a:p>
            <a:pPr algn="ctr"/>
            <a:r>
              <a:rPr lang="es-E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 el MP</a:t>
            </a:r>
            <a:r>
              <a:rPr lang="es-ES" sz="1100" b="1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endParaRPr lang="es-ES" sz="11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id="{0A4DCB46-40DB-1D48-8173-9338446DF5F9}"/>
              </a:ext>
            </a:extLst>
          </p:cNvPr>
          <p:cNvSpPr/>
          <p:nvPr/>
        </p:nvSpPr>
        <p:spPr>
          <a:xfrm>
            <a:off x="8226109" y="3104707"/>
            <a:ext cx="2359627" cy="323165"/>
          </a:xfrm>
          <a:prstGeom prst="roundRect">
            <a:avLst/>
          </a:prstGeom>
          <a:solidFill>
            <a:srgbClr val="7CB3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¿Qué podemos hacer?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8A281C0C-2422-9F45-A968-C3E043DE8F4A}"/>
              </a:ext>
            </a:extLst>
          </p:cNvPr>
          <p:cNvSpPr/>
          <p:nvPr/>
        </p:nvSpPr>
        <p:spPr>
          <a:xfrm>
            <a:off x="4741511" y="4385755"/>
            <a:ext cx="15546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Irritación de vías respiratorias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1935B4E1-29E2-7649-B780-6223C977BD14}"/>
              </a:ext>
            </a:extLst>
          </p:cNvPr>
          <p:cNvSpPr/>
          <p:nvPr/>
        </p:nvSpPr>
        <p:spPr>
          <a:xfrm>
            <a:off x="6646249" y="6104587"/>
            <a:ext cx="55777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MP</a:t>
            </a:r>
            <a:r>
              <a:rPr lang="es-CL" sz="11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1E369597-493B-3844-9D3E-2106C01B1185}"/>
              </a:ext>
            </a:extLst>
          </p:cNvPr>
          <p:cNvSpPr/>
          <p:nvPr/>
        </p:nvSpPr>
        <p:spPr>
          <a:xfrm>
            <a:off x="8130417" y="3616644"/>
            <a:ext cx="28773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Planta un árbol, captan las partículas de MP</a:t>
            </a:r>
            <a:r>
              <a:rPr lang="es-CL" sz="12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es-CL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y absorben CO</a:t>
            </a:r>
            <a:r>
              <a:rPr lang="es-CL" sz="12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s-CL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devolviendo oxígeno a través de sus hojas.</a:t>
            </a:r>
            <a:endParaRPr lang="es-CL" sz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8BD30886-37C9-494B-9D60-A7237A3BFAE8}"/>
              </a:ext>
            </a:extLst>
          </p:cNvPr>
          <p:cNvSpPr/>
          <p:nvPr/>
        </p:nvSpPr>
        <p:spPr>
          <a:xfrm>
            <a:off x="8130417" y="4643910"/>
            <a:ext cx="29686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Realiza un plan de acción para evitar la contaminación del aire junto a tus profesores y compañeros/as.</a:t>
            </a:r>
            <a:endParaRPr lang="es-CL" sz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99D5A294-F544-A745-9032-BAAF755D487C}"/>
              </a:ext>
            </a:extLst>
          </p:cNvPr>
          <p:cNvSpPr/>
          <p:nvPr/>
        </p:nvSpPr>
        <p:spPr>
          <a:xfrm>
            <a:off x="8130417" y="5654420"/>
            <a:ext cx="28773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Elije caminar o trasladarte en bicicleta, son cero emisión.</a:t>
            </a:r>
            <a:endParaRPr lang="es-CL" sz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D859E46C-BA7E-FB44-875C-81D804949D14}"/>
              </a:ext>
            </a:extLst>
          </p:cNvPr>
          <p:cNvSpPr/>
          <p:nvPr/>
        </p:nvSpPr>
        <p:spPr>
          <a:xfrm>
            <a:off x="8130418" y="6305684"/>
            <a:ext cx="3069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Infórmate sobre la Calidad del Aire de Santiago a través de la app </a:t>
            </a:r>
            <a:r>
              <a:rPr lang="es-CL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Aire Santiago.</a:t>
            </a:r>
            <a:endParaRPr lang="es-CL" sz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809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43DFAEAD-3738-5F4B-A77F-73029EA3E5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6" t="31570" r="26897" b="1669"/>
          <a:stretch/>
        </p:blipFill>
        <p:spPr>
          <a:xfrm>
            <a:off x="8672526" y="3402795"/>
            <a:ext cx="2510903" cy="3007517"/>
          </a:xfrm>
          <a:prstGeom prst="rect">
            <a:avLst/>
          </a:prstGeom>
        </p:spPr>
      </p:pic>
      <p:pic>
        <p:nvPicPr>
          <p:cNvPr id="16" name="Imagen 15" descr="Icono&#10;&#10;Descripción generada automáticamente">
            <a:extLst>
              <a:ext uri="{FF2B5EF4-FFF2-40B4-BE49-F238E27FC236}">
                <a16:creationId xmlns:a16="http://schemas.microsoft.com/office/drawing/2014/main" id="{6EC3876D-640E-E24B-B5EF-68569737F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316" y="4062728"/>
            <a:ext cx="1562484" cy="1330432"/>
          </a:xfrm>
          <a:prstGeom prst="rect">
            <a:avLst/>
          </a:prstGeom>
        </p:spPr>
      </p:pic>
      <p:sp>
        <p:nvSpPr>
          <p:cNvPr id="47" name="Rectángulo 46">
            <a:extLst>
              <a:ext uri="{FF2B5EF4-FFF2-40B4-BE49-F238E27FC236}">
                <a16:creationId xmlns:a16="http://schemas.microsoft.com/office/drawing/2014/main" id="{DBE98478-53E3-8B45-A6BB-79A94A5D12A9}"/>
              </a:ext>
            </a:extLst>
          </p:cNvPr>
          <p:cNvSpPr/>
          <p:nvPr/>
        </p:nvSpPr>
        <p:spPr>
          <a:xfrm>
            <a:off x="4183888" y="5828294"/>
            <a:ext cx="7693785" cy="13671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_tradnl" baseline="30000" dirty="0"/>
          </a:p>
        </p:txBody>
      </p:sp>
      <p:sp>
        <p:nvSpPr>
          <p:cNvPr id="72" name="Rectángulo 71">
            <a:extLst>
              <a:ext uri="{FF2B5EF4-FFF2-40B4-BE49-F238E27FC236}">
                <a16:creationId xmlns:a16="http://schemas.microsoft.com/office/drawing/2014/main" id="{BF0484CB-1DBF-AF44-986F-B67B74B8D985}"/>
              </a:ext>
            </a:extLst>
          </p:cNvPr>
          <p:cNvSpPr/>
          <p:nvPr/>
        </p:nvSpPr>
        <p:spPr>
          <a:xfrm>
            <a:off x="0" y="1418220"/>
            <a:ext cx="11877675" cy="1760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_tradnl" baseline="300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884" y="358438"/>
            <a:ext cx="10689908" cy="1301486"/>
          </a:xfrm>
        </p:spPr>
        <p:txBody>
          <a:bodyPr>
            <a:normAutofit/>
          </a:bodyPr>
          <a:lstStyle/>
          <a:p>
            <a:r>
              <a:rPr lang="es-ES" dirty="0"/>
              <a:t>¿Qué es el material </a:t>
            </a:r>
            <a:r>
              <a:rPr lang="es-ES" dirty="0" err="1"/>
              <a:t>particulado</a:t>
            </a:r>
            <a:r>
              <a:rPr lang="es-ES" dirty="0"/>
              <a:t> MP</a:t>
            </a:r>
            <a:r>
              <a:rPr lang="es-ES" baseline="-25000" dirty="0"/>
              <a:t>2,5</a:t>
            </a:r>
            <a:r>
              <a:rPr lang="es-ES" dirty="0"/>
              <a:t>?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93884" y="1889155"/>
            <a:ext cx="3410025" cy="85444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2400" b="1" dirty="0">
                <a:solidFill>
                  <a:srgbClr val="2C4C8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Material </a:t>
            </a:r>
          </a:p>
          <a:p>
            <a:pPr marL="0" indent="0">
              <a:buNone/>
            </a:pPr>
            <a:r>
              <a:rPr lang="es-ES" sz="2400" b="1" dirty="0" err="1">
                <a:solidFill>
                  <a:srgbClr val="2C4C8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Particulado</a:t>
            </a:r>
            <a:r>
              <a:rPr lang="es-ES" sz="2400" b="1" dirty="0">
                <a:solidFill>
                  <a:srgbClr val="2C4C8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MP</a:t>
            </a:r>
            <a:r>
              <a:rPr lang="es-ES" sz="2400" b="1" baseline="-25000" dirty="0">
                <a:solidFill>
                  <a:srgbClr val="2C4C8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2,5</a:t>
            </a:r>
            <a:endParaRPr lang="es-ES" sz="2400" b="1" dirty="0">
              <a:solidFill>
                <a:srgbClr val="2C4C8C"/>
              </a:solidFill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3D2DC580-7B62-FD4F-BF9B-036DB1AA3560}"/>
              </a:ext>
            </a:extLst>
          </p:cNvPr>
          <p:cNvSpPr/>
          <p:nvPr/>
        </p:nvSpPr>
        <p:spPr>
          <a:xfrm>
            <a:off x="4088165" y="1727937"/>
            <a:ext cx="57307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Material </a:t>
            </a:r>
            <a:r>
              <a:rPr lang="es-ES" sz="2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Particulado</a:t>
            </a:r>
            <a:r>
              <a:rPr lang="es-ES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(MP) es una mezcla de partículas sólidas o líquidas que se encuentran en suspensión en la Atmósfera.</a:t>
            </a:r>
            <a:endParaRPr lang="es-C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6FF326C-252B-6745-B6C4-1C115B37F1D3}"/>
              </a:ext>
            </a:extLst>
          </p:cNvPr>
          <p:cNvSpPr/>
          <p:nvPr/>
        </p:nvSpPr>
        <p:spPr>
          <a:xfrm>
            <a:off x="593885" y="3891589"/>
            <a:ext cx="307360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rgbClr val="094E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MP2,5 corresponde a partículas de diámetro menor a 2,5 micrones. </a:t>
            </a:r>
          </a:p>
          <a:p>
            <a:endParaRPr lang="es-ES" sz="1800" dirty="0">
              <a:solidFill>
                <a:srgbClr val="094EA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ES" sz="1800" dirty="0">
                <a:solidFill>
                  <a:srgbClr val="094E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Este pequeño tamaño lo hace 100% respirable y puede penetrar </a:t>
            </a:r>
          </a:p>
          <a:p>
            <a:r>
              <a:rPr lang="es-ES" sz="1800" dirty="0">
                <a:solidFill>
                  <a:srgbClr val="094E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profundamente en los alvéolos pulmonares e incluso llegar al torrente sanguíneo.</a:t>
            </a:r>
            <a:endParaRPr lang="es-CL" sz="1800" dirty="0">
              <a:solidFill>
                <a:srgbClr val="094EA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EC4BCEE5-B05C-6F4E-A60C-FF85F55C6C33}"/>
              </a:ext>
            </a:extLst>
          </p:cNvPr>
          <p:cNvSpPr/>
          <p:nvPr/>
        </p:nvSpPr>
        <p:spPr>
          <a:xfrm>
            <a:off x="4742709" y="6050226"/>
            <a:ext cx="44666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800" dirty="0">
                <a:solidFill>
                  <a:srgbClr val="8C52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 comparamos el MP</a:t>
            </a:r>
            <a:r>
              <a:rPr lang="es-CL" sz="1800" baseline="-25000" dirty="0">
                <a:solidFill>
                  <a:srgbClr val="8C52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2,5</a:t>
            </a:r>
            <a:r>
              <a:rPr lang="es-CL" sz="1800" dirty="0">
                <a:solidFill>
                  <a:srgbClr val="8C52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 un grano de arena de la playa, el </a:t>
            </a:r>
            <a:r>
              <a:rPr lang="es-CL" sz="1800" b="1" dirty="0">
                <a:solidFill>
                  <a:srgbClr val="8C52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MP</a:t>
            </a:r>
            <a:r>
              <a:rPr lang="es-CL" sz="1800" b="1" baseline="-25000" dirty="0">
                <a:solidFill>
                  <a:srgbClr val="8C52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2,5</a:t>
            </a:r>
            <a:r>
              <a:rPr lang="es-CL" sz="1800" b="1" dirty="0">
                <a:solidFill>
                  <a:srgbClr val="8C52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es 36 veces más pequeño…</a:t>
            </a:r>
            <a:endParaRPr lang="es-CL" sz="1800" dirty="0">
              <a:solidFill>
                <a:srgbClr val="8C529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336E6EE3-0138-A748-A7C1-EB07213868AA}"/>
              </a:ext>
            </a:extLst>
          </p:cNvPr>
          <p:cNvSpPr/>
          <p:nvPr/>
        </p:nvSpPr>
        <p:spPr>
          <a:xfrm>
            <a:off x="5709840" y="4811537"/>
            <a:ext cx="587828" cy="587828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DF86E60B-CF6F-FA49-8609-9B0FEEFD8D99}"/>
              </a:ext>
            </a:extLst>
          </p:cNvPr>
          <p:cNvCxnSpPr>
            <a:cxnSpLocks/>
          </p:cNvCxnSpPr>
          <p:nvPr/>
        </p:nvCxnSpPr>
        <p:spPr>
          <a:xfrm flipH="1">
            <a:off x="6297668" y="5105451"/>
            <a:ext cx="984875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id="{7BC4C47E-D8BF-8845-9039-6FA263958D9B}"/>
              </a:ext>
            </a:extLst>
          </p:cNvPr>
          <p:cNvCxnSpPr>
            <a:cxnSpLocks/>
          </p:cNvCxnSpPr>
          <p:nvPr/>
        </p:nvCxnSpPr>
        <p:spPr>
          <a:xfrm>
            <a:off x="4183888" y="4049486"/>
            <a:ext cx="0" cy="3146003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Imagen 17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04E7120C-11E2-5447-AE57-43215DDDD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6989" y="4621255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92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4D2916ED-0804-E641-B020-EC307CD99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022" y="3261327"/>
            <a:ext cx="3811295" cy="3908192"/>
          </a:xfrm>
          <a:prstGeom prst="rect">
            <a:avLst/>
          </a:prstGeom>
        </p:spPr>
      </p:pic>
      <p:pic>
        <p:nvPicPr>
          <p:cNvPr id="7" name="Imagen 6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4C63F8F4-FE0A-4847-9B9C-41012CAEE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5467" y="3303405"/>
            <a:ext cx="2557072" cy="3867177"/>
          </a:xfrm>
          <a:prstGeom prst="rect">
            <a:avLst/>
          </a:prstGeom>
        </p:spPr>
      </p:pic>
      <p:pic>
        <p:nvPicPr>
          <p:cNvPr id="5" name="Imagen 4" descr="Interfaz de usuario gráfica, Teams&#10;&#10;Descripción generada automáticamente">
            <a:extLst>
              <a:ext uri="{FF2B5EF4-FFF2-40B4-BE49-F238E27FC236}">
                <a16:creationId xmlns:a16="http://schemas.microsoft.com/office/drawing/2014/main" id="{74FAA756-D614-AA40-9F94-C281A59260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728" y="3280096"/>
            <a:ext cx="3762405" cy="389048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884" y="358438"/>
            <a:ext cx="10689908" cy="1301486"/>
          </a:xfrm>
        </p:spPr>
        <p:txBody>
          <a:bodyPr>
            <a:normAutofit/>
          </a:bodyPr>
          <a:lstStyle/>
          <a:p>
            <a:r>
              <a:rPr lang="es-ES" dirty="0"/>
              <a:t>¿Qué es el material </a:t>
            </a:r>
            <a:r>
              <a:rPr lang="es-ES" dirty="0" err="1"/>
              <a:t>particulado</a:t>
            </a:r>
            <a:r>
              <a:rPr lang="es-ES" dirty="0"/>
              <a:t> MP</a:t>
            </a:r>
            <a:r>
              <a:rPr lang="es-ES" baseline="-25000" dirty="0"/>
              <a:t>2,5</a:t>
            </a:r>
            <a:r>
              <a:rPr lang="es-ES" dirty="0"/>
              <a:t>?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93884" y="1889155"/>
            <a:ext cx="3410025" cy="85444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2400" b="1" dirty="0">
                <a:solidFill>
                  <a:srgbClr val="2C4C8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Material </a:t>
            </a:r>
          </a:p>
          <a:p>
            <a:pPr marL="0" indent="0">
              <a:buNone/>
            </a:pPr>
            <a:r>
              <a:rPr lang="es-ES" sz="2400" b="1" dirty="0" err="1">
                <a:solidFill>
                  <a:srgbClr val="2C4C8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Particulado</a:t>
            </a:r>
            <a:r>
              <a:rPr lang="es-ES" sz="2400" b="1" dirty="0">
                <a:solidFill>
                  <a:srgbClr val="2C4C8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MP</a:t>
            </a:r>
            <a:r>
              <a:rPr lang="es-ES" sz="2400" b="1" baseline="-25000" dirty="0">
                <a:solidFill>
                  <a:srgbClr val="2C4C8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2,5</a:t>
            </a:r>
            <a:endParaRPr lang="es-ES" sz="2400" b="1" baseline="-25000" dirty="0">
              <a:solidFill>
                <a:srgbClr val="2C4C8C"/>
              </a:solidFill>
            </a:endParaRPr>
          </a:p>
          <a:p>
            <a:pPr marL="492142" lvl="2" indent="0">
              <a:buNone/>
            </a:pPr>
            <a:endParaRPr lang="es-ES" sz="2400" b="1" dirty="0">
              <a:solidFill>
                <a:srgbClr val="2C4C8C"/>
              </a:solidFill>
            </a:endParaRPr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0FD0BC60-C6C7-094F-8C42-99E8A10BAF89}"/>
              </a:ext>
            </a:extLst>
          </p:cNvPr>
          <p:cNvSpPr/>
          <p:nvPr/>
        </p:nvSpPr>
        <p:spPr>
          <a:xfrm>
            <a:off x="993173" y="3104707"/>
            <a:ext cx="3010736" cy="323165"/>
          </a:xfrm>
          <a:prstGeom prst="roundRect">
            <a:avLst/>
          </a:prstGeom>
          <a:solidFill>
            <a:srgbClr val="EE6E0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¿De dónde proviene el MP</a:t>
            </a:r>
            <a:r>
              <a:rPr lang="es-ES" sz="1200" b="1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2,5</a:t>
            </a:r>
            <a:r>
              <a:rPr lang="es-ES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7C9B10C0-213F-BB49-9B18-BEDED878F542}"/>
              </a:ext>
            </a:extLst>
          </p:cNvPr>
          <p:cNvSpPr/>
          <p:nvPr/>
        </p:nvSpPr>
        <p:spPr>
          <a:xfrm>
            <a:off x="717436" y="3555758"/>
            <a:ext cx="144882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/>
            <a:r>
              <a:rPr lang="es-ES" sz="13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Actividades </a:t>
            </a:r>
          </a:p>
          <a:p>
            <a:pPr marL="0" lvl="1" indent="-70306"/>
            <a:r>
              <a:rPr lang="es-ES" sz="13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Naturales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67849A92-6639-034C-802A-E836B0B8F803}"/>
              </a:ext>
            </a:extLst>
          </p:cNvPr>
          <p:cNvSpPr/>
          <p:nvPr/>
        </p:nvSpPr>
        <p:spPr>
          <a:xfrm>
            <a:off x="2375096" y="3555758"/>
            <a:ext cx="21315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/>
            <a:r>
              <a:rPr lang="es-ES" sz="13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Actividades Antrópica </a:t>
            </a:r>
          </a:p>
          <a:p>
            <a:pPr marL="0" lvl="1" indent="-70306"/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(generando por las personas)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CC2BB1F0-BF40-1C41-8655-0E3CC04B11FD}"/>
              </a:ext>
            </a:extLst>
          </p:cNvPr>
          <p:cNvSpPr/>
          <p:nvPr/>
        </p:nvSpPr>
        <p:spPr>
          <a:xfrm>
            <a:off x="2875839" y="4385755"/>
            <a:ext cx="15546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/>
            <a:r>
              <a:rPr lang="es-E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Combustión residencial de leña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EBA1609B-1BA6-2547-953E-CCC666ECDEAD}"/>
              </a:ext>
            </a:extLst>
          </p:cNvPr>
          <p:cNvSpPr/>
          <p:nvPr/>
        </p:nvSpPr>
        <p:spPr>
          <a:xfrm>
            <a:off x="2875839" y="4904737"/>
            <a:ext cx="149578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/>
            <a:r>
              <a:rPr lang="es-E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Centrales </a:t>
            </a:r>
          </a:p>
          <a:p>
            <a:pPr marL="0" lvl="1" indent="-70306"/>
            <a:r>
              <a:rPr lang="es-E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térmicas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31CF4C90-854E-914C-B89F-9A2EED0A0168}"/>
              </a:ext>
            </a:extLst>
          </p:cNvPr>
          <p:cNvSpPr/>
          <p:nvPr/>
        </p:nvSpPr>
        <p:spPr>
          <a:xfrm>
            <a:off x="2875839" y="5547117"/>
            <a:ext cx="14022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/>
            <a:r>
              <a:rPr lang="es-E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Transporte </a:t>
            </a:r>
          </a:p>
          <a:p>
            <a:pPr marL="0" lvl="1" indent="-70306"/>
            <a:r>
              <a:rPr lang="es-E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ruta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0CE046ED-BB59-B54F-8B22-F10C4C5E4618}"/>
              </a:ext>
            </a:extLst>
          </p:cNvPr>
          <p:cNvSpPr/>
          <p:nvPr/>
        </p:nvSpPr>
        <p:spPr>
          <a:xfrm>
            <a:off x="2875839" y="6073117"/>
            <a:ext cx="140220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/>
            <a:r>
              <a:rPr lang="es-E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Industria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AC357B06-4ADE-0346-B270-33BA48B270F5}"/>
              </a:ext>
            </a:extLst>
          </p:cNvPr>
          <p:cNvSpPr/>
          <p:nvPr/>
        </p:nvSpPr>
        <p:spPr>
          <a:xfrm>
            <a:off x="1221211" y="4385755"/>
            <a:ext cx="15546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/>
            <a:r>
              <a:rPr lang="es-E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Erupciones volcánicas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A4FC4BC8-F69A-B840-961E-B61EEC1E561D}"/>
              </a:ext>
            </a:extLst>
          </p:cNvPr>
          <p:cNvSpPr/>
          <p:nvPr/>
        </p:nvSpPr>
        <p:spPr>
          <a:xfrm>
            <a:off x="1221211" y="4904737"/>
            <a:ext cx="115388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/>
            <a:r>
              <a:rPr lang="es-E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Polvo suspendido por viento</a:t>
            </a:r>
          </a:p>
        </p:txBody>
      </p:sp>
      <p:sp>
        <p:nvSpPr>
          <p:cNvPr id="31" name="Rectángulo redondeado 30">
            <a:extLst>
              <a:ext uri="{FF2B5EF4-FFF2-40B4-BE49-F238E27FC236}">
                <a16:creationId xmlns:a16="http://schemas.microsoft.com/office/drawing/2014/main" id="{B6A39970-8222-694F-BB78-C28846C3EF5E}"/>
              </a:ext>
            </a:extLst>
          </p:cNvPr>
          <p:cNvSpPr/>
          <p:nvPr/>
        </p:nvSpPr>
        <p:spPr>
          <a:xfrm>
            <a:off x="4987478" y="3104707"/>
            <a:ext cx="1981200" cy="451051"/>
          </a:xfrm>
          <a:prstGeom prst="roundRect">
            <a:avLst/>
          </a:prstGeom>
          <a:solidFill>
            <a:srgbClr val="8C52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Efecto en la salud </a:t>
            </a:r>
          </a:p>
          <a:p>
            <a:pPr algn="ctr"/>
            <a:r>
              <a:rPr lang="es-E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 el MP</a:t>
            </a:r>
            <a:r>
              <a:rPr lang="es-ES" sz="1100" b="1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endParaRPr lang="es-ES" sz="11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id="{0A4DCB46-40DB-1D48-8173-9338446DF5F9}"/>
              </a:ext>
            </a:extLst>
          </p:cNvPr>
          <p:cNvSpPr/>
          <p:nvPr/>
        </p:nvSpPr>
        <p:spPr>
          <a:xfrm>
            <a:off x="7927373" y="3104707"/>
            <a:ext cx="3010736" cy="323165"/>
          </a:xfrm>
          <a:prstGeom prst="roundRect">
            <a:avLst/>
          </a:prstGeom>
          <a:solidFill>
            <a:srgbClr val="3499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Efecto en la salud por el MP</a:t>
            </a:r>
            <a:r>
              <a:rPr lang="es-ES" sz="1200" b="1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endParaRPr lang="es-ES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8A281C0C-2422-9F45-A968-C3E043DE8F4A}"/>
              </a:ext>
            </a:extLst>
          </p:cNvPr>
          <p:cNvSpPr/>
          <p:nvPr/>
        </p:nvSpPr>
        <p:spPr>
          <a:xfrm>
            <a:off x="5319704" y="3720610"/>
            <a:ext cx="155464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Bronquitis, irritación de vías respiratorias, asma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1935B4E1-29E2-7649-B780-6223C977BD14}"/>
              </a:ext>
            </a:extLst>
          </p:cNvPr>
          <p:cNvSpPr/>
          <p:nvPr/>
        </p:nvSpPr>
        <p:spPr>
          <a:xfrm>
            <a:off x="6374203" y="6699604"/>
            <a:ext cx="55777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MP</a:t>
            </a:r>
            <a:r>
              <a:rPr lang="es-CL" sz="11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2,5</a:t>
            </a: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1E369597-493B-3844-9D3E-2106C01B1185}"/>
              </a:ext>
            </a:extLst>
          </p:cNvPr>
          <p:cNvSpPr/>
          <p:nvPr/>
        </p:nvSpPr>
        <p:spPr>
          <a:xfrm>
            <a:off x="8130417" y="3720610"/>
            <a:ext cx="287738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Prefiere </a:t>
            </a:r>
            <a:r>
              <a:rPr lang="es-CL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caminar o usar bicicleta</a:t>
            </a:r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son cero emisiones. 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27E40BAB-E54F-674C-ABB7-6C76A20634D6}"/>
              </a:ext>
            </a:extLst>
          </p:cNvPr>
          <p:cNvSpPr/>
          <p:nvPr/>
        </p:nvSpPr>
        <p:spPr>
          <a:xfrm>
            <a:off x="5319704" y="4419844"/>
            <a:ext cx="182132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Aumenta la posibilidad de enfermedades cardíacas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7CA2D3E2-35F9-3D46-8D79-6FCAA24B380B}"/>
              </a:ext>
            </a:extLst>
          </p:cNvPr>
          <p:cNvSpPr/>
          <p:nvPr/>
        </p:nvSpPr>
        <p:spPr>
          <a:xfrm>
            <a:off x="8130417" y="5603758"/>
            <a:ext cx="287738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Sella puertas y ventanas,</a:t>
            </a:r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así en invierno impedirás que entre  el frío a tu casa, y usarán menos calefacción.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80F8ADA6-6E00-5C48-B7B1-42C1C4E7925E}"/>
              </a:ext>
            </a:extLst>
          </p:cNvPr>
          <p:cNvSpPr/>
          <p:nvPr/>
        </p:nvSpPr>
        <p:spPr>
          <a:xfrm>
            <a:off x="8130416" y="4520016"/>
            <a:ext cx="28773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días de episodios críticos </a:t>
            </a:r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disminuye la intensidad de las actividades físicas. Sigue las indicaciones de la autoridad.</a:t>
            </a:r>
          </a:p>
        </p:txBody>
      </p:sp>
    </p:spTree>
    <p:extLst>
      <p:ext uri="{BB962C8B-B14F-4D97-AF65-F5344CB8AC3E}">
        <p14:creationId xmlns:p14="http://schemas.microsoft.com/office/powerpoint/2010/main" val="2386456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A3C2356A-5706-104E-B233-5CA03948B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4648" y="2824412"/>
            <a:ext cx="7581802" cy="447179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884" y="358438"/>
            <a:ext cx="10689908" cy="1301486"/>
          </a:xfrm>
        </p:spPr>
        <p:txBody>
          <a:bodyPr>
            <a:normAutofit/>
          </a:bodyPr>
          <a:lstStyle/>
          <a:p>
            <a:r>
              <a:rPr lang="es-ES" dirty="0"/>
              <a:t>¿Qué es el material </a:t>
            </a:r>
            <a:r>
              <a:rPr lang="es-ES" dirty="0" err="1"/>
              <a:t>particulado</a:t>
            </a:r>
            <a:r>
              <a:rPr lang="es-ES" dirty="0"/>
              <a:t>?</a:t>
            </a:r>
          </a:p>
        </p:txBody>
      </p: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id="{0A4DCB46-40DB-1D48-8173-9338446DF5F9}"/>
              </a:ext>
            </a:extLst>
          </p:cNvPr>
          <p:cNvSpPr/>
          <p:nvPr/>
        </p:nvSpPr>
        <p:spPr>
          <a:xfrm>
            <a:off x="4734375" y="2662829"/>
            <a:ext cx="2772554" cy="323165"/>
          </a:xfrm>
          <a:prstGeom prst="roundRect">
            <a:avLst/>
          </a:prstGeom>
          <a:solidFill>
            <a:srgbClr val="5CAA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¿Podemos hacer algo?</a:t>
            </a: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1E369597-493B-3844-9D3E-2106C01B1185}"/>
              </a:ext>
            </a:extLst>
          </p:cNvPr>
          <p:cNvSpPr/>
          <p:nvPr/>
        </p:nvSpPr>
        <p:spPr>
          <a:xfrm>
            <a:off x="8163075" y="3147577"/>
            <a:ext cx="31207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Nuevas metas a la industria para la </a:t>
            </a:r>
            <a:r>
              <a:rPr lang="es-CL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reducción de sus emisiones</a:t>
            </a:r>
            <a:r>
              <a:rPr lang="es-CL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Material </a:t>
            </a:r>
            <a:r>
              <a:rPr lang="es-CL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Particulado</a:t>
            </a:r>
            <a:r>
              <a:rPr lang="es-CL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32" name="Marcador de contenido 2">
            <a:extLst>
              <a:ext uri="{FF2B5EF4-FFF2-40B4-BE49-F238E27FC236}">
                <a16:creationId xmlns:a16="http://schemas.microsoft.com/office/drawing/2014/main" id="{24D6330D-536D-264D-B496-1F2913E192A4}"/>
              </a:ext>
            </a:extLst>
          </p:cNvPr>
          <p:cNvSpPr txBox="1">
            <a:spLocks/>
          </p:cNvSpPr>
          <p:nvPr/>
        </p:nvSpPr>
        <p:spPr>
          <a:xfrm>
            <a:off x="298916" y="1659924"/>
            <a:ext cx="3410025" cy="854445"/>
          </a:xfrm>
          <a:prstGeom prst="rect">
            <a:avLst/>
          </a:prstGeom>
        </p:spPr>
        <p:txBody>
          <a:bodyPr vert="horz" lIns="112489" tIns="56245" rIns="112489" bIns="56245" rtlCol="0">
            <a:normAutofit lnSpcReduction="10000"/>
          </a:bodyPr>
          <a:lstStyle>
            <a:lvl1pPr marL="421836" indent="-421836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3977" indent="-351530" algn="l" defTabSz="562447" rtl="0" eaLnBrk="1" latinLnBrk="0" hangingPunct="1">
              <a:spcBef>
                <a:spcPct val="20000"/>
              </a:spcBef>
              <a:buFont typeface="Arial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06119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68566" indent="-281224" algn="l" defTabSz="562447" rtl="0" eaLnBrk="1" latinLnBrk="0" hangingPunct="1">
              <a:spcBef>
                <a:spcPct val="20000"/>
              </a:spcBef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31013" indent="-281224" algn="l" defTabSz="562447" rtl="0" eaLnBrk="1" latinLnBrk="0" hangingPunct="1">
              <a:spcBef>
                <a:spcPct val="20000"/>
              </a:spcBef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3461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08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18356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80803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>
                <a:solidFill>
                  <a:srgbClr val="2C4C8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Material </a:t>
            </a:r>
          </a:p>
          <a:p>
            <a:pPr marL="0" indent="0">
              <a:buFont typeface="Arial"/>
              <a:buNone/>
            </a:pPr>
            <a:r>
              <a:rPr lang="es-ES" sz="2400" b="1" dirty="0" err="1">
                <a:solidFill>
                  <a:srgbClr val="2C4C8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Particulado</a:t>
            </a:r>
            <a:r>
              <a:rPr lang="es-ES" sz="2400" b="1" dirty="0">
                <a:solidFill>
                  <a:srgbClr val="2C4C8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MP</a:t>
            </a:r>
            <a:r>
              <a:rPr lang="es-ES" sz="2400" b="1" baseline="-25000" dirty="0">
                <a:solidFill>
                  <a:srgbClr val="2C4C8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2,5</a:t>
            </a:r>
            <a:endParaRPr lang="es-ES" sz="2400" b="1" baseline="-25000" dirty="0">
              <a:solidFill>
                <a:srgbClr val="2C4C8C"/>
              </a:solidFill>
            </a:endParaRPr>
          </a:p>
          <a:p>
            <a:pPr marL="492142" lvl="2" indent="0">
              <a:buFont typeface="Arial"/>
              <a:buNone/>
            </a:pPr>
            <a:endParaRPr lang="es-ES" sz="2400" b="1" dirty="0">
              <a:solidFill>
                <a:srgbClr val="2C4C8C"/>
              </a:solidFill>
            </a:endParaRP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1474860C-BB31-BA4A-BFF7-B2BEB3538D59}"/>
              </a:ext>
            </a:extLst>
          </p:cNvPr>
          <p:cNvSpPr/>
          <p:nvPr/>
        </p:nvSpPr>
        <p:spPr>
          <a:xfrm>
            <a:off x="4734375" y="3147577"/>
            <a:ext cx="240892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Existe el </a:t>
            </a:r>
            <a:r>
              <a:rPr lang="es-CL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 de Prevención y Descontaminación Atmosférica (PPDA) </a:t>
            </a:r>
            <a:r>
              <a:rPr lang="es-CL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 para la Región Metropolitana de Santiago que cuenta con medidas de descontaminación para las fuentes contaminantes: transporte, industria, sector residencial, entre otros.</a:t>
            </a:r>
          </a:p>
          <a:p>
            <a:r>
              <a:rPr lang="es-CL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r>
              <a:rPr lang="es-CL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Algunas de ellas son: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08D03E7-B9CA-264D-AF61-FFCE261BD4BC}"/>
              </a:ext>
            </a:extLst>
          </p:cNvPr>
          <p:cNvSpPr/>
          <p:nvPr/>
        </p:nvSpPr>
        <p:spPr>
          <a:xfrm>
            <a:off x="8163075" y="6126652"/>
            <a:ext cx="31207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Implementación de la Gestión de Episodios Críticos</a:t>
            </a:r>
            <a:r>
              <a:rPr lang="es-CL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(GEC) entre el 1º mayo y el 31 agosto de cada año.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F22933BD-55EA-E648-A763-DF3A3AD450CF}"/>
              </a:ext>
            </a:extLst>
          </p:cNvPr>
          <p:cNvSpPr/>
          <p:nvPr/>
        </p:nvSpPr>
        <p:spPr>
          <a:xfrm>
            <a:off x="8163074" y="4109995"/>
            <a:ext cx="312071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Prohibición permanente del uso de calefactores a leña</a:t>
            </a:r>
            <a:r>
              <a:rPr lang="es-CL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la Provincia de Santiago y las comunas de San Bernardo y Puente Alto (excepto pellets), medida que se extiende a toda la RM en días de episodios de Alerta, Preemergencia y Emergencia</a:t>
            </a:r>
          </a:p>
        </p:txBody>
      </p:sp>
    </p:spTree>
    <p:extLst>
      <p:ext uri="{BB962C8B-B14F-4D97-AF65-F5344CB8AC3E}">
        <p14:creationId xmlns:p14="http://schemas.microsoft.com/office/powerpoint/2010/main" val="4045139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884" y="358438"/>
            <a:ext cx="10689908" cy="1301486"/>
          </a:xfrm>
        </p:spPr>
        <p:txBody>
          <a:bodyPr>
            <a:normAutofit/>
          </a:bodyPr>
          <a:lstStyle/>
          <a:p>
            <a:r>
              <a:rPr lang="es-ES" dirty="0"/>
              <a:t>¿Qué es el ozono?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3D2DC580-7B62-FD4F-BF9B-036DB1AA3560}"/>
              </a:ext>
            </a:extLst>
          </p:cNvPr>
          <p:cNvSpPr/>
          <p:nvPr/>
        </p:nvSpPr>
        <p:spPr>
          <a:xfrm>
            <a:off x="4795282" y="2323766"/>
            <a:ext cx="57307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rgbClr val="E581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 una molécula que se compone de tres átomos de oxígeno, no lo podemos ver, pero en gran cantidad toma un color azulado.</a:t>
            </a:r>
            <a:endParaRPr lang="es-CL" sz="2000" b="1" dirty="0">
              <a:solidFill>
                <a:srgbClr val="E5819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0D59EF68-025E-C14F-96F2-68218A1FF586}"/>
              </a:ext>
            </a:extLst>
          </p:cNvPr>
          <p:cNvSpPr/>
          <p:nvPr/>
        </p:nvSpPr>
        <p:spPr>
          <a:xfrm>
            <a:off x="4795283" y="5457346"/>
            <a:ext cx="62975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la Tropósfera, está el Ozono Troposférico, resulta dañino para la salud de las personas y los ecosistemas, lo conocemos como Ozono "malo o dañino". </a:t>
            </a:r>
            <a:endParaRPr lang="es-C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4E19621E-333D-FD47-A584-F4A353CC03CD}"/>
              </a:ext>
            </a:extLst>
          </p:cNvPr>
          <p:cNvSpPr/>
          <p:nvPr/>
        </p:nvSpPr>
        <p:spPr>
          <a:xfrm>
            <a:off x="4795282" y="4191254"/>
            <a:ext cx="62975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Genera un escudo protector en la Estratósfera, que nos protege de los dañinos rayos ultravioleta del sol.</a:t>
            </a:r>
            <a:endParaRPr lang="es-C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C66CD950-7885-46F1-926F-DA5CBB2707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43530" y="38213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0E66D68-FF3B-4D2F-86D2-2312B49429EC}"/>
              </a:ext>
            </a:extLst>
          </p:cNvPr>
          <p:cNvSpPr txBox="1"/>
          <p:nvPr/>
        </p:nvSpPr>
        <p:spPr>
          <a:xfrm>
            <a:off x="408791" y="3205778"/>
            <a:ext cx="4001844" cy="314123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36161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n 50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7FD698BE-5FED-8D48-8DBC-42D8915C9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321" y="1404338"/>
            <a:ext cx="11877676" cy="637847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884" y="358438"/>
            <a:ext cx="10689908" cy="1301486"/>
          </a:xfrm>
        </p:spPr>
        <p:txBody>
          <a:bodyPr>
            <a:normAutofit/>
          </a:bodyPr>
          <a:lstStyle/>
          <a:p>
            <a:r>
              <a:rPr lang="es-ES" dirty="0"/>
              <a:t>¿Qué es el ozono?</a:t>
            </a:r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B24BB8FA-019E-104D-8F98-787F5AB5D3BA}"/>
              </a:ext>
            </a:extLst>
          </p:cNvPr>
          <p:cNvSpPr txBox="1">
            <a:spLocks/>
          </p:cNvSpPr>
          <p:nvPr/>
        </p:nvSpPr>
        <p:spPr>
          <a:xfrm>
            <a:off x="593884" y="1889155"/>
            <a:ext cx="7680321" cy="854445"/>
          </a:xfrm>
          <a:prstGeom prst="rect">
            <a:avLst/>
          </a:prstGeom>
        </p:spPr>
        <p:txBody>
          <a:bodyPr vert="horz" lIns="112489" tIns="56245" rIns="112489" bIns="56245" rtlCol="0">
            <a:normAutofit/>
          </a:bodyPr>
          <a:lstStyle>
            <a:lvl1pPr marL="421836" indent="-421836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3977" indent="-351530" algn="l" defTabSz="562447" rtl="0" eaLnBrk="1" latinLnBrk="0" hangingPunct="1">
              <a:spcBef>
                <a:spcPct val="20000"/>
              </a:spcBef>
              <a:buFont typeface="Arial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06119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68566" indent="-281224" algn="l" defTabSz="562447" rtl="0" eaLnBrk="1" latinLnBrk="0" hangingPunct="1">
              <a:spcBef>
                <a:spcPct val="20000"/>
              </a:spcBef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31013" indent="-281224" algn="l" defTabSz="562447" rtl="0" eaLnBrk="1" latinLnBrk="0" hangingPunct="1">
              <a:spcBef>
                <a:spcPct val="20000"/>
              </a:spcBef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3461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08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18356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80803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>
                <a:solidFill>
                  <a:srgbClr val="2C4C8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Distribución del Ozono en la Atmósfera</a:t>
            </a:r>
            <a:endParaRPr lang="es-ES" sz="2400" b="1" baseline="-25000" dirty="0">
              <a:solidFill>
                <a:srgbClr val="2C4C8C"/>
              </a:solidFill>
            </a:endParaRPr>
          </a:p>
          <a:p>
            <a:pPr marL="492142" lvl="2" indent="0">
              <a:buFont typeface="Arial"/>
              <a:buNone/>
            </a:pPr>
            <a:endParaRPr lang="es-ES" sz="2400" b="1" dirty="0">
              <a:solidFill>
                <a:srgbClr val="2C4C8C"/>
              </a:solidFill>
            </a:endParaRPr>
          </a:p>
        </p:txBody>
      </p:sp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id="{EE6A8790-A7A9-4642-8440-8A5331860AA7}"/>
              </a:ext>
            </a:extLst>
          </p:cNvPr>
          <p:cNvSpPr/>
          <p:nvPr/>
        </p:nvSpPr>
        <p:spPr>
          <a:xfrm>
            <a:off x="2287001" y="3119943"/>
            <a:ext cx="2078334" cy="323165"/>
          </a:xfrm>
          <a:prstGeom prst="roundRect">
            <a:avLst/>
          </a:prstGeom>
          <a:solidFill>
            <a:srgbClr val="5377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Ozono Estratosférico</a:t>
            </a:r>
          </a:p>
        </p:txBody>
      </p:sp>
      <p:sp>
        <p:nvSpPr>
          <p:cNvPr id="20" name="Rectángulo redondeado 19">
            <a:extLst>
              <a:ext uri="{FF2B5EF4-FFF2-40B4-BE49-F238E27FC236}">
                <a16:creationId xmlns:a16="http://schemas.microsoft.com/office/drawing/2014/main" id="{45411E49-F3EE-5B4F-8F00-F9BE13DD094F}"/>
              </a:ext>
            </a:extLst>
          </p:cNvPr>
          <p:cNvSpPr/>
          <p:nvPr/>
        </p:nvSpPr>
        <p:spPr>
          <a:xfrm>
            <a:off x="2287002" y="4329490"/>
            <a:ext cx="2078334" cy="323165"/>
          </a:xfrm>
          <a:prstGeom prst="roundRect">
            <a:avLst/>
          </a:prstGeom>
          <a:solidFill>
            <a:srgbClr val="DF680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Ozono Troposférico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B0ED7AAE-F835-7541-AC6C-B01EF56B908A}"/>
              </a:ext>
            </a:extLst>
          </p:cNvPr>
          <p:cNvSpPr/>
          <p:nvPr/>
        </p:nvSpPr>
        <p:spPr>
          <a:xfrm>
            <a:off x="1887474" y="3511476"/>
            <a:ext cx="287738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“Ozono necesario” </a:t>
            </a:r>
          </a:p>
          <a:p>
            <a:pPr algn="ctr"/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Protege la Tierra de la radiación solar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845B9B4C-387E-8F40-A916-541A61305E66}"/>
              </a:ext>
            </a:extLst>
          </p:cNvPr>
          <p:cNvSpPr/>
          <p:nvPr/>
        </p:nvSpPr>
        <p:spPr>
          <a:xfrm>
            <a:off x="1474585" y="4721023"/>
            <a:ext cx="370316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“Ozono </a:t>
            </a:r>
            <a:r>
              <a:rPr lang="es-CL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dañiño</a:t>
            </a:r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 </a:t>
            </a:r>
          </a:p>
          <a:p>
            <a:pPr algn="ctr"/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Perjudica a la salud humana y al medioambiente</a:t>
            </a:r>
          </a:p>
        </p:txBody>
      </p:sp>
      <p:pic>
        <p:nvPicPr>
          <p:cNvPr id="25" name="Imagen 24" descr="Icono&#10;&#10;Descripción generada automáticamente">
            <a:extLst>
              <a:ext uri="{FF2B5EF4-FFF2-40B4-BE49-F238E27FC236}">
                <a16:creationId xmlns:a16="http://schemas.microsoft.com/office/drawing/2014/main" id="{486D26C5-A90A-484E-A7EE-AB2ABCE026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55357"/>
          <a:stretch/>
        </p:blipFill>
        <p:spPr>
          <a:xfrm>
            <a:off x="5776037" y="3874645"/>
            <a:ext cx="353041" cy="362970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FABA8A79-809B-4140-9ED6-1DD9F3A060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1957" y="6014504"/>
            <a:ext cx="388080" cy="346795"/>
          </a:xfrm>
          <a:prstGeom prst="rect">
            <a:avLst/>
          </a:prstGeom>
        </p:spPr>
      </p:pic>
      <p:pic>
        <p:nvPicPr>
          <p:cNvPr id="31" name="Imagen 30" descr="Un dibujo de una cara con ojos y boca&#10;&#10;Descripción generada automáticamente con confianza baja">
            <a:extLst>
              <a:ext uri="{FF2B5EF4-FFF2-40B4-BE49-F238E27FC236}">
                <a16:creationId xmlns:a16="http://schemas.microsoft.com/office/drawing/2014/main" id="{A5933598-19A5-7849-89AB-115E47F07D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3907" y="3439592"/>
            <a:ext cx="396529" cy="388092"/>
          </a:xfrm>
          <a:prstGeom prst="rect">
            <a:avLst/>
          </a:prstGeom>
        </p:spPr>
      </p:pic>
      <p:pic>
        <p:nvPicPr>
          <p:cNvPr id="33" name="Imagen 32" descr="Icono&#10;&#10;Descripción generada automáticamente">
            <a:extLst>
              <a:ext uri="{FF2B5EF4-FFF2-40B4-BE49-F238E27FC236}">
                <a16:creationId xmlns:a16="http://schemas.microsoft.com/office/drawing/2014/main" id="{B16C19B9-ECFA-D046-97BA-625506FAE9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3908" y="4419726"/>
            <a:ext cx="313372" cy="323165"/>
          </a:xfrm>
          <a:prstGeom prst="rect">
            <a:avLst/>
          </a:prstGeom>
        </p:spPr>
      </p:pic>
      <p:pic>
        <p:nvPicPr>
          <p:cNvPr id="35" name="Imagen 34" descr="Un dibujo de una flor morada&#10;&#10;Descripción generada automáticamente con confianza baja">
            <a:extLst>
              <a:ext uri="{FF2B5EF4-FFF2-40B4-BE49-F238E27FC236}">
                <a16:creationId xmlns:a16="http://schemas.microsoft.com/office/drawing/2014/main" id="{8A67986D-FDD4-E34F-92B4-86D61F9E84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5997" y="4226002"/>
            <a:ext cx="388080" cy="396337"/>
          </a:xfrm>
          <a:prstGeom prst="rect">
            <a:avLst/>
          </a:prstGeom>
        </p:spPr>
      </p:pic>
      <p:sp>
        <p:nvSpPr>
          <p:cNvPr id="36" name="Rectángulo 35">
            <a:extLst>
              <a:ext uri="{FF2B5EF4-FFF2-40B4-BE49-F238E27FC236}">
                <a16:creationId xmlns:a16="http://schemas.microsoft.com/office/drawing/2014/main" id="{FBEDB391-EA6B-7846-A0A2-D00FB55AF1CF}"/>
              </a:ext>
            </a:extLst>
          </p:cNvPr>
          <p:cNvSpPr/>
          <p:nvPr/>
        </p:nvSpPr>
        <p:spPr>
          <a:xfrm>
            <a:off x="6287309" y="3874645"/>
            <a:ext cx="21259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 el Ozono “bueno”.</a:t>
            </a: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53166683-A773-DD47-8956-A393A17AE43D}"/>
              </a:ext>
            </a:extLst>
          </p:cNvPr>
          <p:cNvSpPr/>
          <p:nvPr/>
        </p:nvSpPr>
        <p:spPr>
          <a:xfrm>
            <a:off x="761784" y="6496368"/>
            <a:ext cx="47217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300" b="1" dirty="0">
                <a:solidFill>
                  <a:srgbClr val="2B4A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Sabías que…</a:t>
            </a:r>
          </a:p>
          <a:p>
            <a:r>
              <a:rPr lang="es-CL" sz="1300" dirty="0">
                <a:solidFill>
                  <a:srgbClr val="2B4A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Las impresoras láser y fotocopiadoras también favorecen la formación de Ozono en oficinas, producto de la radiación que éstas utilizan.</a:t>
            </a:r>
            <a:endParaRPr lang="es-CL" sz="1300" dirty="0">
              <a:solidFill>
                <a:srgbClr val="2B4A8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395496F4-3088-E343-9BA6-1A33FD969A10}"/>
              </a:ext>
            </a:extLst>
          </p:cNvPr>
          <p:cNvSpPr/>
          <p:nvPr/>
        </p:nvSpPr>
        <p:spPr>
          <a:xfrm>
            <a:off x="6280982" y="4774708"/>
            <a:ext cx="20444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dirty="0">
                <a:solidFill>
                  <a:schemeClr val="bg1"/>
                </a:solidFill>
              </a:rPr>
              <a:t>El Ozono troposférico, </a:t>
            </a:r>
          </a:p>
          <a:p>
            <a:r>
              <a:rPr lang="es-CL" sz="1600" dirty="0">
                <a:solidFill>
                  <a:schemeClr val="bg1"/>
                </a:solidFill>
              </a:rPr>
              <a:t>al estar en contacto con las personas, resulta dañino para la salud. </a:t>
            </a:r>
          </a:p>
          <a:p>
            <a:r>
              <a:rPr lang="es-CL" sz="1600" b="1" dirty="0">
                <a:solidFill>
                  <a:schemeClr val="bg1"/>
                </a:solidFill>
              </a:rPr>
              <a:t>Es el Ozono “malo”.</a:t>
            </a:r>
            <a:endParaRPr lang="es-CL" sz="1600" dirty="0">
              <a:solidFill>
                <a:schemeClr val="bg1"/>
              </a:solidFill>
            </a:endParaRP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2C9FD7A1-1EB9-4848-B212-CE1CE366F8BF}"/>
              </a:ext>
            </a:extLst>
          </p:cNvPr>
          <p:cNvSpPr/>
          <p:nvPr/>
        </p:nvSpPr>
        <p:spPr>
          <a:xfrm>
            <a:off x="8976890" y="4509244"/>
            <a:ext cx="21226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dirty="0">
                <a:solidFill>
                  <a:schemeClr val="bg1"/>
                </a:solidFill>
                <a:latin typeface="gobCL" pitchFamily="2" charset="77"/>
              </a:rPr>
              <a:t>Se forma por </a:t>
            </a:r>
            <a:r>
              <a:rPr lang="es-CL" sz="1600" b="1" dirty="0">
                <a:solidFill>
                  <a:schemeClr val="bg1"/>
                </a:solidFill>
                <a:latin typeface="gobCL" pitchFamily="2" charset="77"/>
              </a:rPr>
              <a:t>reacciones de contaminantes </a:t>
            </a:r>
            <a:r>
              <a:rPr lang="es-CL" sz="1600" dirty="0">
                <a:solidFill>
                  <a:schemeClr val="bg1"/>
                </a:solidFill>
                <a:latin typeface="gobCL" pitchFamily="2" charset="77"/>
              </a:rPr>
              <a:t>con el oxígeno de la atmósfera y la radiación solar.</a:t>
            </a:r>
            <a:endParaRPr lang="es-CL" sz="1600" dirty="0">
              <a:solidFill>
                <a:schemeClr val="bg1"/>
              </a:solidFill>
              <a:effectLst/>
              <a:latin typeface="gobCL" pitchFamily="2" charset="77"/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A1137F24-89BA-9D46-8653-ED221AD548E2}"/>
              </a:ext>
            </a:extLst>
          </p:cNvPr>
          <p:cNvSpPr/>
          <p:nvPr/>
        </p:nvSpPr>
        <p:spPr>
          <a:xfrm>
            <a:off x="8976890" y="6434813"/>
            <a:ext cx="23069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dirty="0">
                <a:solidFill>
                  <a:schemeClr val="bg1"/>
                </a:solidFill>
                <a:latin typeface="gobCL" pitchFamily="2" charset="77"/>
              </a:rPr>
              <a:t>En altos niveles pueden ser </a:t>
            </a:r>
            <a:r>
              <a:rPr lang="es-CL" sz="1600" b="1" dirty="0">
                <a:solidFill>
                  <a:schemeClr val="bg1"/>
                </a:solidFill>
                <a:latin typeface="gobCL" pitchFamily="2" charset="77"/>
              </a:rPr>
              <a:t>dañino para la salud de las personas</a:t>
            </a:r>
            <a:r>
              <a:rPr lang="es-CL" sz="1600" dirty="0">
                <a:solidFill>
                  <a:schemeClr val="bg1"/>
                </a:solidFill>
                <a:latin typeface="gobCL" pitchFamily="2" charset="77"/>
              </a:rPr>
              <a:t>, los animales y la vegetación.</a:t>
            </a:r>
            <a:endParaRPr lang="es-CL" sz="1600" dirty="0">
              <a:solidFill>
                <a:schemeClr val="bg1"/>
              </a:solidFill>
              <a:effectLst/>
              <a:latin typeface="gobCL" pitchFamily="2" charset="77"/>
            </a:endParaRPr>
          </a:p>
        </p:txBody>
      </p:sp>
      <p:pic>
        <p:nvPicPr>
          <p:cNvPr id="41" name="Imagen 40" descr="Icono&#10;&#10;Descripción generada automáticamente">
            <a:extLst>
              <a:ext uri="{FF2B5EF4-FFF2-40B4-BE49-F238E27FC236}">
                <a16:creationId xmlns:a16="http://schemas.microsoft.com/office/drawing/2014/main" id="{22BCDE70-E310-594E-8771-38CE31604B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775" t="53647"/>
          <a:stretch/>
        </p:blipFill>
        <p:spPr>
          <a:xfrm rot="16200000">
            <a:off x="5761454" y="5243818"/>
            <a:ext cx="362971" cy="380718"/>
          </a:xfrm>
          <a:prstGeom prst="rect">
            <a:avLst/>
          </a:prstGeom>
        </p:spPr>
      </p:pic>
      <p:sp>
        <p:nvSpPr>
          <p:cNvPr id="49" name="Rectángulo 48">
            <a:extLst>
              <a:ext uri="{FF2B5EF4-FFF2-40B4-BE49-F238E27FC236}">
                <a16:creationId xmlns:a16="http://schemas.microsoft.com/office/drawing/2014/main" id="{75C948AC-553F-2643-AAD2-436AF2BF4237}"/>
              </a:ext>
            </a:extLst>
          </p:cNvPr>
          <p:cNvSpPr/>
          <p:nvPr/>
        </p:nvSpPr>
        <p:spPr>
          <a:xfrm>
            <a:off x="1257220" y="2887025"/>
            <a:ext cx="9475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Radiación</a:t>
            </a:r>
          </a:p>
          <a:p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solar</a:t>
            </a:r>
          </a:p>
        </p:txBody>
      </p:sp>
      <p:pic>
        <p:nvPicPr>
          <p:cNvPr id="54" name="Imagen 53" descr="Icono&#10;&#10;Descripción generada automáticamente">
            <a:extLst>
              <a:ext uri="{FF2B5EF4-FFF2-40B4-BE49-F238E27FC236}">
                <a16:creationId xmlns:a16="http://schemas.microsoft.com/office/drawing/2014/main" id="{FB86BEAA-CB11-D74B-B7EF-10130D0ABB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775" t="53647"/>
          <a:stretch/>
        </p:blipFill>
        <p:spPr>
          <a:xfrm rot="16200000">
            <a:off x="8393559" y="5243819"/>
            <a:ext cx="362971" cy="380718"/>
          </a:xfrm>
          <a:prstGeom prst="rect">
            <a:avLst/>
          </a:prstGeom>
        </p:spPr>
      </p:pic>
      <p:pic>
        <p:nvPicPr>
          <p:cNvPr id="55" name="Imagen 54" descr="Icono&#10;&#10;Descripción generada automáticamente">
            <a:extLst>
              <a:ext uri="{FF2B5EF4-FFF2-40B4-BE49-F238E27FC236}">
                <a16:creationId xmlns:a16="http://schemas.microsoft.com/office/drawing/2014/main" id="{6F13801C-EBAF-1A48-BD8A-E66F81C1C9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775" t="53647"/>
          <a:stretch/>
        </p:blipFill>
        <p:spPr>
          <a:xfrm>
            <a:off x="10736616" y="5602643"/>
            <a:ext cx="362971" cy="38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06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Gráfico, Gráfico de dispersión&#10;&#10;Descripción generada automáticamente">
            <a:extLst>
              <a:ext uri="{FF2B5EF4-FFF2-40B4-BE49-F238E27FC236}">
                <a16:creationId xmlns:a16="http://schemas.microsoft.com/office/drawing/2014/main" id="{016FFDAF-0452-7040-B310-FCCC580B7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26140"/>
            <a:ext cx="11877676" cy="641874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884" y="358438"/>
            <a:ext cx="10689908" cy="1301486"/>
          </a:xfrm>
        </p:spPr>
        <p:txBody>
          <a:bodyPr>
            <a:normAutofit/>
          </a:bodyPr>
          <a:lstStyle/>
          <a:p>
            <a:r>
              <a:rPr lang="es-ES" dirty="0"/>
              <a:t>Calidad del Aire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93884" y="1889155"/>
            <a:ext cx="3410025" cy="85444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ES" sz="2400" b="1" dirty="0">
                <a:solidFill>
                  <a:srgbClr val="2C4C8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¿Cómo entendemos la Calidad del Aire?</a:t>
            </a:r>
            <a:endParaRPr lang="es-ES" sz="2400" b="1" baseline="-25000" dirty="0">
              <a:solidFill>
                <a:srgbClr val="2C4C8C"/>
              </a:solidFill>
            </a:endParaRPr>
          </a:p>
          <a:p>
            <a:pPr marL="492142" lvl="2" indent="0">
              <a:buNone/>
            </a:pPr>
            <a:endParaRPr lang="es-ES" sz="2400" b="1" dirty="0">
              <a:solidFill>
                <a:srgbClr val="2C4C8C"/>
              </a:solidFill>
            </a:endParaRP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62610690-75B7-964C-A1D6-7B304FC160EF}"/>
              </a:ext>
            </a:extLst>
          </p:cNvPr>
          <p:cNvSpPr/>
          <p:nvPr/>
        </p:nvSpPr>
        <p:spPr>
          <a:xfrm>
            <a:off x="1225258" y="4922360"/>
            <a:ext cx="16703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rgbClr val="094E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Calidad del Aire es </a:t>
            </a:r>
            <a:r>
              <a:rPr lang="es-ES" sz="1800" b="1" dirty="0">
                <a:solidFill>
                  <a:srgbClr val="094E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dinámica</a:t>
            </a:r>
            <a:r>
              <a:rPr lang="es-ES" sz="1800" dirty="0">
                <a:solidFill>
                  <a:srgbClr val="094E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y depende de </a:t>
            </a:r>
            <a:r>
              <a:rPr lang="es-ES" sz="1800" b="1" dirty="0">
                <a:solidFill>
                  <a:srgbClr val="094E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diversos factores.</a:t>
            </a:r>
            <a:endParaRPr lang="es-CL" sz="1800" b="1" dirty="0">
              <a:solidFill>
                <a:srgbClr val="094EA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B8FC5F3B-C64B-8E47-86DC-3C2DE4A4783B}"/>
              </a:ext>
            </a:extLst>
          </p:cNvPr>
          <p:cNvSpPr/>
          <p:nvPr/>
        </p:nvSpPr>
        <p:spPr>
          <a:xfrm>
            <a:off x="3567105" y="3391478"/>
            <a:ext cx="15546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100" b="1" dirty="0">
                <a:solidFill>
                  <a:srgbClr val="DE5C8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Emisiones Atmosféricas</a:t>
            </a:r>
          </a:p>
          <a:p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Contaminantes</a:t>
            </a:r>
          </a:p>
          <a:p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Primarios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EF2DA4E6-ED3F-FD47-A466-556330C054C1}"/>
              </a:ext>
            </a:extLst>
          </p:cNvPr>
          <p:cNvSpPr/>
          <p:nvPr/>
        </p:nvSpPr>
        <p:spPr>
          <a:xfrm>
            <a:off x="6945066" y="3391478"/>
            <a:ext cx="15546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100" b="1" dirty="0">
                <a:solidFill>
                  <a:srgbClr val="DE5C8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Transformación</a:t>
            </a:r>
          </a:p>
          <a:p>
            <a:r>
              <a:rPr lang="es-CL" sz="1100" b="1" dirty="0">
                <a:solidFill>
                  <a:srgbClr val="DE5C8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Química</a:t>
            </a:r>
          </a:p>
          <a:p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Contaminantes</a:t>
            </a:r>
          </a:p>
          <a:p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Secundarios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011F53F4-2B51-0843-AF10-9341A2E3C100}"/>
              </a:ext>
            </a:extLst>
          </p:cNvPr>
          <p:cNvSpPr/>
          <p:nvPr/>
        </p:nvSpPr>
        <p:spPr>
          <a:xfrm>
            <a:off x="8773866" y="3391478"/>
            <a:ext cx="155464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100" b="1" dirty="0">
                <a:solidFill>
                  <a:srgbClr val="DE5C8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Calidad </a:t>
            </a:r>
          </a:p>
          <a:p>
            <a:r>
              <a:rPr lang="es-CL" sz="1100" b="1" dirty="0">
                <a:solidFill>
                  <a:srgbClr val="DE5C8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 Aire</a:t>
            </a:r>
          </a:p>
          <a:p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Concentración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FA32920C-EF52-914D-BFAF-B163ACDFC3D6}"/>
              </a:ext>
            </a:extLst>
          </p:cNvPr>
          <p:cNvSpPr/>
          <p:nvPr/>
        </p:nvSpPr>
        <p:spPr>
          <a:xfrm>
            <a:off x="5421066" y="3391478"/>
            <a:ext cx="1554647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L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CL" sz="1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Química</a:t>
            </a:r>
          </a:p>
          <a:p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Condiciones </a:t>
            </a:r>
          </a:p>
          <a:p>
            <a:r>
              <a:rPr lang="es-CL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Meteoreológicas</a:t>
            </a:r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topográficas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75B06534-E253-8540-B827-838588B55A77}"/>
              </a:ext>
            </a:extLst>
          </p:cNvPr>
          <p:cNvSpPr/>
          <p:nvPr/>
        </p:nvSpPr>
        <p:spPr>
          <a:xfrm>
            <a:off x="5421066" y="5514194"/>
            <a:ext cx="257993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Grado de dispersión</a:t>
            </a:r>
          </a:p>
          <a:p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Velocidad y dirección del viento</a:t>
            </a:r>
          </a:p>
          <a:p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Presión atmosférica</a:t>
            </a:r>
          </a:p>
          <a:p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Temperatura</a:t>
            </a:r>
          </a:p>
          <a:p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Precipitación</a:t>
            </a: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106457E9-E04F-CF4F-B389-7E22E143B9D5}"/>
              </a:ext>
            </a:extLst>
          </p:cNvPr>
          <p:cNvSpPr/>
          <p:nvPr/>
        </p:nvSpPr>
        <p:spPr>
          <a:xfrm>
            <a:off x="8806523" y="5514194"/>
            <a:ext cx="13498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Efectos</a:t>
            </a:r>
          </a:p>
          <a:p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Salud humana</a:t>
            </a:r>
          </a:p>
          <a:p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Animal</a:t>
            </a:r>
          </a:p>
          <a:p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Vegetal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56A78F48-E469-5745-A984-F662F5CCC8B8}"/>
              </a:ext>
            </a:extLst>
          </p:cNvPr>
          <p:cNvSpPr/>
          <p:nvPr/>
        </p:nvSpPr>
        <p:spPr>
          <a:xfrm>
            <a:off x="6945066" y="4635613"/>
            <a:ext cx="13498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100" dirty="0">
                <a:solidFill>
                  <a:srgbClr val="094E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r>
              <a:rPr lang="es-CL" sz="1100" baseline="-25000" dirty="0">
                <a:solidFill>
                  <a:srgbClr val="094E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  <a:p>
            <a:r>
              <a:rPr lang="es-CL" sz="1100" dirty="0">
                <a:solidFill>
                  <a:srgbClr val="094E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HNO</a:t>
            </a:r>
            <a:r>
              <a:rPr lang="es-CL" sz="1100" baseline="-25000" dirty="0">
                <a:solidFill>
                  <a:srgbClr val="094E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  <a:p>
            <a:r>
              <a:rPr lang="es-CL" sz="1100" dirty="0">
                <a:solidFill>
                  <a:srgbClr val="094E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Partículas</a:t>
            </a:r>
          </a:p>
          <a:p>
            <a:endParaRPr lang="es-CL" sz="1100" dirty="0">
              <a:solidFill>
                <a:srgbClr val="094EA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331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883" y="358438"/>
            <a:ext cx="11869050" cy="1301486"/>
          </a:xfrm>
        </p:spPr>
        <p:txBody>
          <a:bodyPr>
            <a:normAutofit/>
          </a:bodyPr>
          <a:lstStyle/>
          <a:p>
            <a:r>
              <a:rPr lang="es-ES" sz="3000" dirty="0"/>
              <a:t>¿Cómo afectan los contaminantes a las personas?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93883" y="1889155"/>
            <a:ext cx="4208853" cy="8544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b="1" dirty="0">
                <a:solidFill>
                  <a:srgbClr val="2C4C8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 efectos a la salud:</a:t>
            </a:r>
            <a:endParaRPr lang="es-ES" sz="2400" b="1" baseline="-25000" dirty="0">
              <a:solidFill>
                <a:srgbClr val="2C4C8C"/>
              </a:solidFill>
            </a:endParaRPr>
          </a:p>
          <a:p>
            <a:pPr marL="492142" lvl="2" indent="0">
              <a:buNone/>
            </a:pPr>
            <a:endParaRPr lang="es-ES" sz="2400" b="1" dirty="0">
              <a:solidFill>
                <a:srgbClr val="2C4C8C"/>
              </a:solidFill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FA32920C-EF52-914D-BFAF-B163ACDFC3D6}"/>
              </a:ext>
            </a:extLst>
          </p:cNvPr>
          <p:cNvSpPr/>
          <p:nvPr/>
        </p:nvSpPr>
        <p:spPr>
          <a:xfrm>
            <a:off x="4694837" y="3477899"/>
            <a:ext cx="23767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Retraso en conductas del aprendizaje</a:t>
            </a:r>
          </a:p>
        </p:txBody>
      </p:sp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E6E69E34-8E5A-464B-AC82-E24A92B40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568" y="3191933"/>
            <a:ext cx="3835645" cy="4616980"/>
          </a:xfrm>
          <a:prstGeom prst="rect">
            <a:avLst/>
          </a:prstGeom>
        </p:spPr>
      </p:pic>
      <p:pic>
        <p:nvPicPr>
          <p:cNvPr id="7" name="Imagen 6" descr="Un dibujo de una cara con ojos y boca&#10;&#10;Descripción generada automáticamente con confianza baja">
            <a:extLst>
              <a:ext uri="{FF2B5EF4-FFF2-40B4-BE49-F238E27FC236}">
                <a16:creationId xmlns:a16="http://schemas.microsoft.com/office/drawing/2014/main" id="{EF05D146-7E19-0444-9F3A-FE0E59BDB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5236" y="3505198"/>
            <a:ext cx="517771" cy="517771"/>
          </a:xfrm>
          <a:prstGeom prst="rect">
            <a:avLst/>
          </a:prstGeom>
        </p:spPr>
      </p:pic>
      <p:pic>
        <p:nvPicPr>
          <p:cNvPr id="10" name="Imagen 9" descr="Un dibujo animado con letras&#10;&#10;Descripción generada automáticamente con confianza media">
            <a:extLst>
              <a:ext uri="{FF2B5EF4-FFF2-40B4-BE49-F238E27FC236}">
                <a16:creationId xmlns:a16="http://schemas.microsoft.com/office/drawing/2014/main" id="{30C6AA22-3273-B640-9689-2694CFDBB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236" y="4669802"/>
            <a:ext cx="517771" cy="517771"/>
          </a:xfrm>
          <a:prstGeom prst="rect">
            <a:avLst/>
          </a:prstGeom>
        </p:spPr>
      </p:pic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id="{E8871624-FC8E-D646-B6F1-6AB1FE77CB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5236" y="5834406"/>
            <a:ext cx="517771" cy="517771"/>
          </a:xfrm>
          <a:prstGeom prst="rect">
            <a:avLst/>
          </a:prstGeom>
        </p:spPr>
      </p:pic>
      <p:pic>
        <p:nvPicPr>
          <p:cNvPr id="14" name="Imagen 13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86AB0047-8667-D74F-AB3F-2EA0866713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0331" y="3505198"/>
            <a:ext cx="517771" cy="517771"/>
          </a:xfrm>
          <a:prstGeom prst="rect">
            <a:avLst/>
          </a:prstGeom>
        </p:spPr>
      </p:pic>
      <p:pic>
        <p:nvPicPr>
          <p:cNvPr id="16" name="Imagen 15" descr="Icono&#10;&#10;Descripción generada automáticamente">
            <a:extLst>
              <a:ext uri="{FF2B5EF4-FFF2-40B4-BE49-F238E27FC236}">
                <a16:creationId xmlns:a16="http://schemas.microsoft.com/office/drawing/2014/main" id="{17AE3781-93F5-2B4B-8A10-E444E6D682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0331" y="4669802"/>
            <a:ext cx="517771" cy="517771"/>
          </a:xfrm>
          <a:prstGeom prst="rect">
            <a:avLst/>
          </a:prstGeom>
        </p:spPr>
      </p:pic>
      <p:sp>
        <p:nvSpPr>
          <p:cNvPr id="26" name="Rectángulo 25">
            <a:extLst>
              <a:ext uri="{FF2B5EF4-FFF2-40B4-BE49-F238E27FC236}">
                <a16:creationId xmlns:a16="http://schemas.microsoft.com/office/drawing/2014/main" id="{442D297D-A003-4045-9C9B-F883610DA1FA}"/>
              </a:ext>
            </a:extLst>
          </p:cNvPr>
          <p:cNvSpPr/>
          <p:nvPr/>
        </p:nvSpPr>
        <p:spPr>
          <a:xfrm>
            <a:off x="4694837" y="4536272"/>
            <a:ext cx="306253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Bronquitis</a:t>
            </a:r>
          </a:p>
          <a:p>
            <a:r>
              <a:rPr lang="es-CL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Irritación de vía respiratorias</a:t>
            </a:r>
          </a:p>
          <a:p>
            <a:r>
              <a:rPr lang="es-CL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Asma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898020B1-7075-8048-A33D-1AA8C5DE7E7F}"/>
              </a:ext>
            </a:extLst>
          </p:cNvPr>
          <p:cNvSpPr/>
          <p:nvPr/>
        </p:nvSpPr>
        <p:spPr>
          <a:xfrm>
            <a:off x="4694837" y="5825477"/>
            <a:ext cx="30625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Aumenta la posibilidad de enfermedades cardíacas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0520A65-AD19-BF4F-AA1A-6015A31E0D2A}"/>
              </a:ext>
            </a:extLst>
          </p:cNvPr>
          <p:cNvSpPr/>
          <p:nvPr/>
        </p:nvSpPr>
        <p:spPr>
          <a:xfrm>
            <a:off x="8629650" y="3371668"/>
            <a:ext cx="281782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Daño a la médula espinal</a:t>
            </a:r>
          </a:p>
          <a:p>
            <a:r>
              <a:rPr lang="es-CL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Leucemia</a:t>
            </a:r>
          </a:p>
          <a:p>
            <a:r>
              <a:rPr lang="es-CL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Problemas en el feto</a:t>
            </a:r>
            <a:endParaRPr lang="es-CL" sz="15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FFABE5A-34CF-1D43-B237-6061795A7A4F}"/>
              </a:ext>
            </a:extLst>
          </p:cNvPr>
          <p:cNvSpPr/>
          <p:nvPr/>
        </p:nvSpPr>
        <p:spPr>
          <a:xfrm>
            <a:off x="8642980" y="4536272"/>
            <a:ext cx="289327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Irritación de ojos</a:t>
            </a:r>
          </a:p>
          <a:p>
            <a:r>
              <a:rPr lang="es-CL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Mareos</a:t>
            </a:r>
          </a:p>
          <a:p>
            <a:r>
              <a:rPr lang="es-CL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Dolor de cabeza</a:t>
            </a:r>
            <a:endParaRPr lang="es-CL" sz="15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4FDF5E00-EDD1-4A46-B655-25721A4298C0}"/>
              </a:ext>
            </a:extLst>
          </p:cNvPr>
          <p:cNvCxnSpPr>
            <a:cxnSpLocks/>
          </p:cNvCxnSpPr>
          <p:nvPr/>
        </p:nvCxnSpPr>
        <p:spPr>
          <a:xfrm flipH="1">
            <a:off x="4085237" y="4359938"/>
            <a:ext cx="7198555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9E500457-AE42-3748-9F05-2A2171D76BD2}"/>
              </a:ext>
            </a:extLst>
          </p:cNvPr>
          <p:cNvCxnSpPr>
            <a:cxnSpLocks/>
          </p:cNvCxnSpPr>
          <p:nvPr/>
        </p:nvCxnSpPr>
        <p:spPr>
          <a:xfrm flipH="1">
            <a:off x="4085237" y="5528338"/>
            <a:ext cx="7198555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639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93884" y="1889155"/>
            <a:ext cx="5059570" cy="1390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rgbClr val="2C4C8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Programas de Compensación de Emisiones (PCE)</a:t>
            </a:r>
            <a:endParaRPr lang="es-ES" sz="2200" b="1" baseline="-25000" dirty="0">
              <a:solidFill>
                <a:srgbClr val="2C4C8C"/>
              </a:solidFill>
            </a:endParaRPr>
          </a:p>
          <a:p>
            <a:pPr marL="492142" lvl="2" indent="0">
              <a:buNone/>
            </a:pPr>
            <a:endParaRPr lang="es-ES" sz="2200" b="1" dirty="0">
              <a:solidFill>
                <a:srgbClr val="2C4C8C"/>
              </a:solidFill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861E0DB1-1FE5-B34D-AE16-DE7A4F242AC7}"/>
              </a:ext>
            </a:extLst>
          </p:cNvPr>
          <p:cNvSpPr txBox="1">
            <a:spLocks/>
          </p:cNvSpPr>
          <p:nvPr/>
        </p:nvSpPr>
        <p:spPr>
          <a:xfrm>
            <a:off x="593883" y="358438"/>
            <a:ext cx="11091093" cy="1301486"/>
          </a:xfrm>
          <a:prstGeom prst="rect">
            <a:avLst/>
          </a:prstGeom>
        </p:spPr>
        <p:txBody>
          <a:bodyPr vert="horz" lIns="112489" tIns="56245" rIns="112489" bIns="56245" rtlCol="0" anchor="t">
            <a:normAutofit/>
          </a:bodyPr>
          <a:lstStyle>
            <a:lvl1pPr algn="l" defTabSz="562447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ES" dirty="0"/>
              <a:t>La Calidad del Aire en la Región Metropolitana</a:t>
            </a:r>
          </a:p>
        </p:txBody>
      </p:sp>
      <p:pic>
        <p:nvPicPr>
          <p:cNvPr id="22" name="Imagen 9">
            <a:extLst>
              <a:ext uri="{FF2B5EF4-FFF2-40B4-BE49-F238E27FC236}">
                <a16:creationId xmlns:a16="http://schemas.microsoft.com/office/drawing/2014/main" id="{367921CF-6C10-D44A-A363-974B60367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999" y="3724042"/>
            <a:ext cx="4814155" cy="3620698"/>
          </a:xfrm>
          <a:prstGeom prst="rect">
            <a:avLst/>
          </a:prstGeom>
        </p:spPr>
      </p:pic>
      <p:pic>
        <p:nvPicPr>
          <p:cNvPr id="23" name="Imagen 10" descr="Mapa&#10;&#10;Descripción generada automáticamente">
            <a:extLst>
              <a:ext uri="{FF2B5EF4-FFF2-40B4-BE49-F238E27FC236}">
                <a16:creationId xmlns:a16="http://schemas.microsoft.com/office/drawing/2014/main" id="{E1870093-DE22-ED43-8743-615D343012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73"/>
          <a:stretch/>
        </p:blipFill>
        <p:spPr>
          <a:xfrm>
            <a:off x="437137" y="3637883"/>
            <a:ext cx="5373063" cy="3706858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AA4C2917-9A19-6046-AB4B-C5F2687574BD}"/>
              </a:ext>
            </a:extLst>
          </p:cNvPr>
          <p:cNvSpPr/>
          <p:nvPr/>
        </p:nvSpPr>
        <p:spPr>
          <a:xfrm>
            <a:off x="6317291" y="1941017"/>
            <a:ext cx="50595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Mantención y generación de áreas verdes y masas de vegetación.</a:t>
            </a:r>
            <a:endParaRPr lang="es-C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460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93884" y="1889155"/>
            <a:ext cx="5059570" cy="1390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rgbClr val="2C4C8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Programas de Compensación de Emisiones (PCE)</a:t>
            </a:r>
            <a:endParaRPr lang="es-ES" sz="2200" b="1" baseline="-25000" dirty="0">
              <a:solidFill>
                <a:srgbClr val="2C4C8C"/>
              </a:solidFill>
            </a:endParaRPr>
          </a:p>
          <a:p>
            <a:pPr marL="492142" lvl="2" indent="0">
              <a:buNone/>
            </a:pPr>
            <a:endParaRPr lang="es-ES" sz="2200" b="1" dirty="0">
              <a:solidFill>
                <a:srgbClr val="2C4C8C"/>
              </a:solidFill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861E0DB1-1FE5-B34D-AE16-DE7A4F242AC7}"/>
              </a:ext>
            </a:extLst>
          </p:cNvPr>
          <p:cNvSpPr txBox="1">
            <a:spLocks/>
          </p:cNvSpPr>
          <p:nvPr/>
        </p:nvSpPr>
        <p:spPr>
          <a:xfrm>
            <a:off x="593883" y="358438"/>
            <a:ext cx="11091093" cy="1301486"/>
          </a:xfrm>
          <a:prstGeom prst="rect">
            <a:avLst/>
          </a:prstGeom>
        </p:spPr>
        <p:txBody>
          <a:bodyPr vert="horz" lIns="112489" tIns="56245" rIns="112489" bIns="56245" rtlCol="0" anchor="t">
            <a:normAutofit/>
          </a:bodyPr>
          <a:lstStyle>
            <a:lvl1pPr algn="l" defTabSz="562447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ES" dirty="0"/>
              <a:t>La Calidad del Aire en la Región Metropolitana</a:t>
            </a:r>
          </a:p>
        </p:txBody>
      </p:sp>
      <p:pic>
        <p:nvPicPr>
          <p:cNvPr id="7" name="Imagen 4">
            <a:extLst>
              <a:ext uri="{FF2B5EF4-FFF2-40B4-BE49-F238E27FC236}">
                <a16:creationId xmlns:a16="http://schemas.microsoft.com/office/drawing/2014/main" id="{A470C7BE-4164-B348-95F4-68A183C3A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895" y="3061990"/>
            <a:ext cx="2741003" cy="2057400"/>
          </a:xfrm>
          <a:prstGeom prst="rect">
            <a:avLst/>
          </a:prstGeom>
        </p:spPr>
      </p:pic>
      <p:pic>
        <p:nvPicPr>
          <p:cNvPr id="8" name="Imagen 6" descr="Imagen que contiene interior, cuarto, pequeño, tabla&#10;&#10;Descripción generada automáticamente">
            <a:extLst>
              <a:ext uri="{FF2B5EF4-FFF2-40B4-BE49-F238E27FC236}">
                <a16:creationId xmlns:a16="http://schemas.microsoft.com/office/drawing/2014/main" id="{756ED473-9585-E140-8343-EAB93C6799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41" t="48281" r="-1828" b="-5137"/>
          <a:stretch/>
        </p:blipFill>
        <p:spPr>
          <a:xfrm>
            <a:off x="699895" y="5492795"/>
            <a:ext cx="2741002" cy="2103395"/>
          </a:xfrm>
          <a:prstGeom prst="rect">
            <a:avLst/>
          </a:prstGeom>
        </p:spPr>
      </p:pic>
      <p:pic>
        <p:nvPicPr>
          <p:cNvPr id="9" name="Imagen 3" descr="Mapa&#10;&#10;Descripción generada automáticamente">
            <a:extLst>
              <a:ext uri="{FF2B5EF4-FFF2-40B4-BE49-F238E27FC236}">
                <a16:creationId xmlns:a16="http://schemas.microsoft.com/office/drawing/2014/main" id="{70C07E2F-22D9-7644-81CD-45D67C4060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40"/>
          <a:stretch/>
        </p:blipFill>
        <p:spPr>
          <a:xfrm>
            <a:off x="5938836" y="2927739"/>
            <a:ext cx="5712221" cy="452273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8C12D173-6397-D44E-A041-937526F04B6D}"/>
              </a:ext>
            </a:extLst>
          </p:cNvPr>
          <p:cNvSpPr/>
          <p:nvPr/>
        </p:nvSpPr>
        <p:spPr>
          <a:xfrm>
            <a:off x="3588612" y="6054291"/>
            <a:ext cx="2460506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700" dirty="0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Solo 3 comunas de la Zona B no han recibido recambios, San José de Maipo, </a:t>
            </a:r>
            <a:r>
              <a:rPr lang="es-ES" sz="1700" dirty="0" err="1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Pirque</a:t>
            </a:r>
            <a:r>
              <a:rPr lang="es-ES" sz="1700" dirty="0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y San Pedro.</a:t>
            </a:r>
            <a:endParaRPr lang="es-CL" sz="17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C76DA98C-20F6-8248-A508-933FAF387BC8}"/>
              </a:ext>
            </a:extLst>
          </p:cNvPr>
          <p:cNvSpPr/>
          <p:nvPr/>
        </p:nvSpPr>
        <p:spPr>
          <a:xfrm>
            <a:off x="1666113" y="4551947"/>
            <a:ext cx="2623666" cy="323165"/>
          </a:xfrm>
          <a:prstGeom prst="roundRect">
            <a:avLst/>
          </a:prstGeom>
          <a:solidFill>
            <a:srgbClr val="DF680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Recambio de calefactores</a:t>
            </a:r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7126CA1D-8D74-DA45-9828-831CDFACA61B}"/>
              </a:ext>
            </a:extLst>
          </p:cNvPr>
          <p:cNvSpPr/>
          <p:nvPr/>
        </p:nvSpPr>
        <p:spPr>
          <a:xfrm>
            <a:off x="1666113" y="4978582"/>
            <a:ext cx="2623666" cy="323165"/>
          </a:xfrm>
          <a:prstGeom prst="roundRect">
            <a:avLst/>
          </a:prstGeom>
          <a:solidFill>
            <a:srgbClr val="DF680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Total de recambios: 9.516</a:t>
            </a:r>
          </a:p>
        </p:txBody>
      </p:sp>
    </p:spTree>
    <p:extLst>
      <p:ext uri="{BB962C8B-B14F-4D97-AF65-F5344CB8AC3E}">
        <p14:creationId xmlns:p14="http://schemas.microsoft.com/office/powerpoint/2010/main" val="1172925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884" y="358438"/>
            <a:ext cx="10689908" cy="1301486"/>
          </a:xfrm>
        </p:spPr>
        <p:txBody>
          <a:bodyPr>
            <a:normAutofit/>
          </a:bodyPr>
          <a:lstStyle/>
          <a:p>
            <a:r>
              <a:rPr lang="es-ES" dirty="0"/>
              <a:t>Conceptos básicos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74834" y="1850655"/>
            <a:ext cx="10689908" cy="8544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b="1" dirty="0">
                <a:solidFill>
                  <a:srgbClr val="2C4C8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¿Dónde suceden o se encuentran los contaminantes atmosféricos?</a:t>
            </a:r>
            <a:endParaRPr lang="es-ES" sz="2400" b="1" dirty="0">
              <a:solidFill>
                <a:srgbClr val="2C4C8C"/>
              </a:solidFill>
            </a:endParaRPr>
          </a:p>
          <a:p>
            <a:pPr marL="492142" lvl="2" indent="0">
              <a:buNone/>
            </a:pPr>
            <a:endParaRPr lang="es-ES" sz="2400" b="1" dirty="0">
              <a:solidFill>
                <a:srgbClr val="2C4C8C"/>
              </a:solidFill>
            </a:endParaRPr>
          </a:p>
          <a:p>
            <a:pPr marL="492142" lvl="2" indent="0">
              <a:buNone/>
            </a:pPr>
            <a:endParaRPr lang="es-ES" sz="2400" b="1" dirty="0">
              <a:solidFill>
                <a:srgbClr val="2C4C8C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C55ECED-D0F4-BC43-9E5F-32CB3A2E2E5A}"/>
              </a:ext>
            </a:extLst>
          </p:cNvPr>
          <p:cNvSpPr/>
          <p:nvPr/>
        </p:nvSpPr>
        <p:spPr>
          <a:xfrm>
            <a:off x="6645172" y="6158668"/>
            <a:ext cx="31351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/>
            <a:r>
              <a:rPr lang="es-E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Tropósfera es la PRIMERA capa gaseosa que envuelve LA TIERRA.</a:t>
            </a:r>
          </a:p>
        </p:txBody>
      </p:sp>
      <p:pic>
        <p:nvPicPr>
          <p:cNvPr id="14" name="Imagen 13" descr="Imagen que contiene Icono&#10;&#10;Descripción generada automáticamente">
            <a:extLst>
              <a:ext uri="{FF2B5EF4-FFF2-40B4-BE49-F238E27FC236}">
                <a16:creationId xmlns:a16="http://schemas.microsoft.com/office/drawing/2014/main" id="{4FFFA46F-77B9-014F-AC97-CE14D850E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8" y="3197961"/>
            <a:ext cx="5662612" cy="3817362"/>
          </a:xfrm>
          <a:prstGeom prst="rect">
            <a:avLst/>
          </a:prstGeom>
        </p:spPr>
      </p:pic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B2464489-35DE-A644-A765-8BF571B9B319}"/>
              </a:ext>
            </a:extLst>
          </p:cNvPr>
          <p:cNvSpPr/>
          <p:nvPr/>
        </p:nvSpPr>
        <p:spPr>
          <a:xfrm>
            <a:off x="2589779" y="4183920"/>
            <a:ext cx="1959429" cy="323165"/>
          </a:xfrm>
          <a:prstGeom prst="roundRect">
            <a:avLst/>
          </a:prstGeom>
          <a:solidFill>
            <a:srgbClr val="EE6E0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ATMÓSFERA</a:t>
            </a:r>
          </a:p>
        </p:txBody>
      </p:sp>
      <p:sp>
        <p:nvSpPr>
          <p:cNvPr id="21" name="Rectángulo redondeado 20">
            <a:extLst>
              <a:ext uri="{FF2B5EF4-FFF2-40B4-BE49-F238E27FC236}">
                <a16:creationId xmlns:a16="http://schemas.microsoft.com/office/drawing/2014/main" id="{A352EF2E-9274-0548-A578-477C39FBB205}"/>
              </a:ext>
            </a:extLst>
          </p:cNvPr>
          <p:cNvSpPr/>
          <p:nvPr/>
        </p:nvSpPr>
        <p:spPr>
          <a:xfrm>
            <a:off x="2589779" y="5331461"/>
            <a:ext cx="1959429" cy="3231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EE6E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TROPÓSFERA</a:t>
            </a:r>
          </a:p>
        </p:txBody>
      </p:sp>
    </p:spTree>
    <p:extLst>
      <p:ext uri="{BB962C8B-B14F-4D97-AF65-F5344CB8AC3E}">
        <p14:creationId xmlns:p14="http://schemas.microsoft.com/office/powerpoint/2010/main" val="105334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ángulo redondeado 51">
            <a:extLst>
              <a:ext uri="{FF2B5EF4-FFF2-40B4-BE49-F238E27FC236}">
                <a16:creationId xmlns:a16="http://schemas.microsoft.com/office/drawing/2014/main" id="{3912ED71-2749-D048-BBDD-32BB411041F4}"/>
              </a:ext>
            </a:extLst>
          </p:cNvPr>
          <p:cNvSpPr/>
          <p:nvPr/>
        </p:nvSpPr>
        <p:spPr>
          <a:xfrm>
            <a:off x="7703794" y="5274404"/>
            <a:ext cx="1886296" cy="10425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1" name="Rectángulo redondeado 50">
            <a:extLst>
              <a:ext uri="{FF2B5EF4-FFF2-40B4-BE49-F238E27FC236}">
                <a16:creationId xmlns:a16="http://schemas.microsoft.com/office/drawing/2014/main" id="{C0ABEA99-B877-3C44-BC5F-B5824FEBA6CA}"/>
              </a:ext>
            </a:extLst>
          </p:cNvPr>
          <p:cNvSpPr/>
          <p:nvPr/>
        </p:nvSpPr>
        <p:spPr>
          <a:xfrm>
            <a:off x="4228770" y="5274404"/>
            <a:ext cx="1886296" cy="10425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0" name="Rectángulo redondeado 49">
            <a:extLst>
              <a:ext uri="{FF2B5EF4-FFF2-40B4-BE49-F238E27FC236}">
                <a16:creationId xmlns:a16="http://schemas.microsoft.com/office/drawing/2014/main" id="{1300AA29-0448-DF4F-B713-B46FDBB9EAB0}"/>
              </a:ext>
            </a:extLst>
          </p:cNvPr>
          <p:cNvSpPr/>
          <p:nvPr/>
        </p:nvSpPr>
        <p:spPr>
          <a:xfrm>
            <a:off x="753747" y="5274404"/>
            <a:ext cx="1886296" cy="18154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9" name="Rectángulo redondeado 48">
            <a:extLst>
              <a:ext uri="{FF2B5EF4-FFF2-40B4-BE49-F238E27FC236}">
                <a16:creationId xmlns:a16="http://schemas.microsoft.com/office/drawing/2014/main" id="{E38055A8-F681-B94A-8619-42C962284324}"/>
              </a:ext>
            </a:extLst>
          </p:cNvPr>
          <p:cNvSpPr/>
          <p:nvPr/>
        </p:nvSpPr>
        <p:spPr>
          <a:xfrm>
            <a:off x="9178387" y="2326419"/>
            <a:ext cx="1886296" cy="10807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8" name="Rectángulo redondeado 47">
            <a:extLst>
              <a:ext uri="{FF2B5EF4-FFF2-40B4-BE49-F238E27FC236}">
                <a16:creationId xmlns:a16="http://schemas.microsoft.com/office/drawing/2014/main" id="{49D41A1B-C676-4844-A051-DD91FA1B1F19}"/>
              </a:ext>
            </a:extLst>
          </p:cNvPr>
          <p:cNvSpPr/>
          <p:nvPr/>
        </p:nvSpPr>
        <p:spPr>
          <a:xfrm>
            <a:off x="5886801" y="2105723"/>
            <a:ext cx="1886296" cy="13014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7" name="Rectángulo redondeado 46">
            <a:extLst>
              <a:ext uri="{FF2B5EF4-FFF2-40B4-BE49-F238E27FC236}">
                <a16:creationId xmlns:a16="http://schemas.microsoft.com/office/drawing/2014/main" id="{C0CF5FF0-9E06-9D43-B204-FD1055899E2E}"/>
              </a:ext>
            </a:extLst>
          </p:cNvPr>
          <p:cNvSpPr/>
          <p:nvPr/>
        </p:nvSpPr>
        <p:spPr>
          <a:xfrm>
            <a:off x="2470857" y="1783036"/>
            <a:ext cx="1886296" cy="162417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861E0DB1-1FE5-B34D-AE16-DE7A4F242AC7}"/>
              </a:ext>
            </a:extLst>
          </p:cNvPr>
          <p:cNvSpPr txBox="1">
            <a:spLocks/>
          </p:cNvSpPr>
          <p:nvPr/>
        </p:nvSpPr>
        <p:spPr>
          <a:xfrm>
            <a:off x="593883" y="358438"/>
            <a:ext cx="11091093" cy="1301486"/>
          </a:xfrm>
          <a:prstGeom prst="rect">
            <a:avLst/>
          </a:prstGeom>
        </p:spPr>
        <p:txBody>
          <a:bodyPr vert="horz" lIns="112489" tIns="56245" rIns="112489" bIns="56245" rtlCol="0" anchor="t">
            <a:normAutofit/>
          </a:bodyPr>
          <a:lstStyle>
            <a:lvl1pPr algn="l" defTabSz="562447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ES" dirty="0"/>
              <a:t>Historia de Calidad del Aire</a:t>
            </a: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7BB95923-3890-BB4F-9CA4-1030CC8F0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8391" y="4503486"/>
            <a:ext cx="1409483" cy="7709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2200" b="1" dirty="0">
                <a:solidFill>
                  <a:srgbClr val="2C4C8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1996</a:t>
            </a:r>
            <a:endParaRPr lang="es-ES" sz="2200" b="1" baseline="-25000" dirty="0">
              <a:solidFill>
                <a:srgbClr val="2C4C8C"/>
              </a:solidFill>
            </a:endParaRPr>
          </a:p>
          <a:p>
            <a:pPr marL="492142" lvl="2" indent="0">
              <a:buNone/>
            </a:pPr>
            <a:endParaRPr lang="es-ES" sz="2200" b="1" dirty="0">
              <a:solidFill>
                <a:srgbClr val="2C4C8C"/>
              </a:solidFill>
            </a:endParaRPr>
          </a:p>
        </p:txBody>
      </p:sp>
      <p:pic>
        <p:nvPicPr>
          <p:cNvPr id="15" name="Imagen 14" descr="Icono&#10;&#10;Descripción generada automáticamente">
            <a:extLst>
              <a:ext uri="{FF2B5EF4-FFF2-40B4-BE49-F238E27FC236}">
                <a16:creationId xmlns:a16="http://schemas.microsoft.com/office/drawing/2014/main" id="{79BDBB6A-629F-1040-B762-5CC9FF4588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775" t="53647"/>
          <a:stretch/>
        </p:blipFill>
        <p:spPr>
          <a:xfrm>
            <a:off x="1521646" y="5064271"/>
            <a:ext cx="362971" cy="380718"/>
          </a:xfrm>
          <a:prstGeom prst="rect">
            <a:avLst/>
          </a:prstGeom>
        </p:spPr>
      </p:pic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CF61D634-1C79-C34E-93B1-42E1FB54AE0E}"/>
              </a:ext>
            </a:extLst>
          </p:cNvPr>
          <p:cNvCxnSpPr>
            <a:cxnSpLocks/>
          </p:cNvCxnSpPr>
          <p:nvPr/>
        </p:nvCxnSpPr>
        <p:spPr>
          <a:xfrm flipH="1">
            <a:off x="726898" y="4246331"/>
            <a:ext cx="10543082" cy="0"/>
          </a:xfrm>
          <a:prstGeom prst="line">
            <a:avLst/>
          </a:prstGeom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Elipse 5">
            <a:extLst>
              <a:ext uri="{FF2B5EF4-FFF2-40B4-BE49-F238E27FC236}">
                <a16:creationId xmlns:a16="http://schemas.microsoft.com/office/drawing/2014/main" id="{450BD1C9-206C-2240-B229-675A6731FE08}"/>
              </a:ext>
            </a:extLst>
          </p:cNvPr>
          <p:cNvSpPr/>
          <p:nvPr/>
        </p:nvSpPr>
        <p:spPr>
          <a:xfrm>
            <a:off x="1642864" y="4192299"/>
            <a:ext cx="108065" cy="108065"/>
          </a:xfrm>
          <a:prstGeom prst="ellipse">
            <a:avLst/>
          </a:prstGeom>
          <a:solidFill>
            <a:srgbClr val="DF680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6185E230-9681-0B47-BD04-25C4E71EF3D4}"/>
              </a:ext>
            </a:extLst>
          </p:cNvPr>
          <p:cNvSpPr txBox="1"/>
          <p:nvPr/>
        </p:nvSpPr>
        <p:spPr>
          <a:xfrm>
            <a:off x="796591" y="5559289"/>
            <a:ext cx="1800609" cy="12926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fontAlgn="b"/>
            <a:r>
              <a:rPr lang="es-MX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Zona saturada</a:t>
            </a:r>
          </a:p>
          <a:p>
            <a:pPr algn="ctr" fontAlgn="b"/>
            <a:r>
              <a:rPr lang="es-MX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Ozono</a:t>
            </a:r>
            <a:br>
              <a:rPr lang="es-MX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MX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MP</a:t>
            </a:r>
            <a:r>
              <a:rPr lang="es-MX" sz="13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</a:p>
          <a:p>
            <a:pPr algn="ctr" fontAlgn="b"/>
            <a:r>
              <a:rPr lang="es-MX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</a:t>
            </a:r>
          </a:p>
          <a:p>
            <a:pPr algn="ctr" fontAlgn="b"/>
            <a:r>
              <a:rPr lang="es-MX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Zona Latente</a:t>
            </a:r>
          </a:p>
          <a:p>
            <a:pPr algn="ctr" fontAlgn="b"/>
            <a:r>
              <a:rPr lang="es-MX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r>
              <a:rPr lang="es-MX" sz="13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pic>
        <p:nvPicPr>
          <p:cNvPr id="17" name="Imagen 16" descr="Icono&#10;&#10;Descripción generada automáticamente">
            <a:extLst>
              <a:ext uri="{FF2B5EF4-FFF2-40B4-BE49-F238E27FC236}">
                <a16:creationId xmlns:a16="http://schemas.microsoft.com/office/drawing/2014/main" id="{C0E6B58B-62E5-6246-8471-49705FC58C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55357"/>
          <a:stretch/>
        </p:blipFill>
        <p:spPr>
          <a:xfrm rot="16200000">
            <a:off x="3259516" y="3225724"/>
            <a:ext cx="353041" cy="362970"/>
          </a:xfrm>
          <a:prstGeom prst="rect">
            <a:avLst/>
          </a:prstGeom>
        </p:spPr>
      </p:pic>
      <p:sp>
        <p:nvSpPr>
          <p:cNvPr id="18" name="Elipse 17">
            <a:extLst>
              <a:ext uri="{FF2B5EF4-FFF2-40B4-BE49-F238E27FC236}">
                <a16:creationId xmlns:a16="http://schemas.microsoft.com/office/drawing/2014/main" id="{265AF064-FB50-4D49-8C3F-8371B8283EC0}"/>
              </a:ext>
            </a:extLst>
          </p:cNvPr>
          <p:cNvSpPr/>
          <p:nvPr/>
        </p:nvSpPr>
        <p:spPr>
          <a:xfrm>
            <a:off x="3373702" y="4192299"/>
            <a:ext cx="108065" cy="108065"/>
          </a:xfrm>
          <a:prstGeom prst="ellipse">
            <a:avLst/>
          </a:prstGeom>
          <a:solidFill>
            <a:srgbClr val="597D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Marcador de contenido 2">
            <a:extLst>
              <a:ext uri="{FF2B5EF4-FFF2-40B4-BE49-F238E27FC236}">
                <a16:creationId xmlns:a16="http://schemas.microsoft.com/office/drawing/2014/main" id="{35F09133-15F7-5745-8D27-A44E507D87B9}"/>
              </a:ext>
            </a:extLst>
          </p:cNvPr>
          <p:cNvSpPr txBox="1">
            <a:spLocks/>
          </p:cNvSpPr>
          <p:nvPr/>
        </p:nvSpPr>
        <p:spPr>
          <a:xfrm>
            <a:off x="2731295" y="3639377"/>
            <a:ext cx="1409483" cy="573307"/>
          </a:xfrm>
          <a:prstGeom prst="rect">
            <a:avLst/>
          </a:prstGeom>
        </p:spPr>
        <p:txBody>
          <a:bodyPr vert="horz" lIns="112489" tIns="56245" rIns="112489" bIns="56245" rtlCol="0">
            <a:normAutofit/>
          </a:bodyPr>
          <a:lstStyle>
            <a:lvl1pPr marL="421836" indent="-421836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3977" indent="-351530" algn="l" defTabSz="562447" rtl="0" eaLnBrk="1" latinLnBrk="0" hangingPunct="1">
              <a:spcBef>
                <a:spcPct val="20000"/>
              </a:spcBef>
              <a:buFont typeface="Arial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06119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68566" indent="-281224" algn="l" defTabSz="562447" rtl="0" eaLnBrk="1" latinLnBrk="0" hangingPunct="1">
              <a:spcBef>
                <a:spcPct val="20000"/>
              </a:spcBef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31013" indent="-281224" algn="l" defTabSz="562447" rtl="0" eaLnBrk="1" latinLnBrk="0" hangingPunct="1">
              <a:spcBef>
                <a:spcPct val="20000"/>
              </a:spcBef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3461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08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18356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80803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sz="2200" b="1" dirty="0">
                <a:solidFill>
                  <a:srgbClr val="2C4C8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1998</a:t>
            </a:r>
            <a:endParaRPr lang="es-ES" sz="2200" b="1" baseline="-25000" dirty="0">
              <a:solidFill>
                <a:srgbClr val="2C4C8C"/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98CC708-044E-734C-BC95-6B8BC2CC027B}"/>
              </a:ext>
            </a:extLst>
          </p:cNvPr>
          <p:cNvSpPr txBox="1"/>
          <p:nvPr/>
        </p:nvSpPr>
        <p:spPr>
          <a:xfrm>
            <a:off x="2492888" y="2014969"/>
            <a:ext cx="1886296" cy="10926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fontAlgn="b"/>
            <a:r>
              <a:rPr lang="es-MX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Dicta </a:t>
            </a:r>
            <a:br>
              <a:rPr lang="es-MX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MX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1º PPDA RM</a:t>
            </a:r>
          </a:p>
          <a:p>
            <a:pPr algn="ctr" fontAlgn="b"/>
            <a:endParaRPr lang="es-MX" sz="13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"/>
            <a:r>
              <a:rPr lang="es-MX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Inicio elaboración Plan de Prevención</a:t>
            </a:r>
          </a:p>
        </p:txBody>
      </p:sp>
      <p:sp>
        <p:nvSpPr>
          <p:cNvPr id="27" name="Marcador de contenido 2">
            <a:extLst>
              <a:ext uri="{FF2B5EF4-FFF2-40B4-BE49-F238E27FC236}">
                <a16:creationId xmlns:a16="http://schemas.microsoft.com/office/drawing/2014/main" id="{A6D7F4C5-EFE3-AD43-BFF2-A6BA8D7ED262}"/>
              </a:ext>
            </a:extLst>
          </p:cNvPr>
          <p:cNvSpPr txBox="1">
            <a:spLocks/>
          </p:cNvSpPr>
          <p:nvPr/>
        </p:nvSpPr>
        <p:spPr>
          <a:xfrm>
            <a:off x="4453894" y="4503486"/>
            <a:ext cx="1409483" cy="770918"/>
          </a:xfrm>
          <a:prstGeom prst="rect">
            <a:avLst/>
          </a:prstGeom>
        </p:spPr>
        <p:txBody>
          <a:bodyPr vert="horz" lIns="112489" tIns="56245" rIns="112489" bIns="56245" rtlCol="0">
            <a:normAutofit/>
          </a:bodyPr>
          <a:lstStyle>
            <a:lvl1pPr marL="421836" indent="-421836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3977" indent="-351530" algn="l" defTabSz="562447" rtl="0" eaLnBrk="1" latinLnBrk="0" hangingPunct="1">
              <a:spcBef>
                <a:spcPct val="20000"/>
              </a:spcBef>
              <a:buFont typeface="Arial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06119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68566" indent="-281224" algn="l" defTabSz="562447" rtl="0" eaLnBrk="1" latinLnBrk="0" hangingPunct="1">
              <a:spcBef>
                <a:spcPct val="20000"/>
              </a:spcBef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31013" indent="-281224" algn="l" defTabSz="562447" rtl="0" eaLnBrk="1" latinLnBrk="0" hangingPunct="1">
              <a:spcBef>
                <a:spcPct val="20000"/>
              </a:spcBef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3461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08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18356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80803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sz="2200" b="1" dirty="0">
                <a:solidFill>
                  <a:srgbClr val="2C4C8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2009</a:t>
            </a:r>
            <a:endParaRPr lang="es-ES" sz="2200" b="1" baseline="-25000" dirty="0">
              <a:solidFill>
                <a:srgbClr val="2C4C8C"/>
              </a:solidFill>
            </a:endParaRPr>
          </a:p>
          <a:p>
            <a:pPr marL="492142" lvl="2" indent="0">
              <a:buFont typeface="Arial"/>
              <a:buNone/>
            </a:pPr>
            <a:endParaRPr lang="es-ES" sz="2200" b="1" dirty="0">
              <a:solidFill>
                <a:srgbClr val="2C4C8C"/>
              </a:solidFill>
            </a:endParaRPr>
          </a:p>
        </p:txBody>
      </p:sp>
      <p:pic>
        <p:nvPicPr>
          <p:cNvPr id="28" name="Imagen 27" descr="Icono&#10;&#10;Descripción generada automáticamente">
            <a:extLst>
              <a:ext uri="{FF2B5EF4-FFF2-40B4-BE49-F238E27FC236}">
                <a16:creationId xmlns:a16="http://schemas.microsoft.com/office/drawing/2014/main" id="{9155F4E2-4BBC-674B-B69B-B05FDD0F36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775" t="53647"/>
          <a:stretch/>
        </p:blipFill>
        <p:spPr>
          <a:xfrm>
            <a:off x="4977149" y="5064271"/>
            <a:ext cx="362971" cy="380718"/>
          </a:xfrm>
          <a:prstGeom prst="rect">
            <a:avLst/>
          </a:prstGeom>
        </p:spPr>
      </p:pic>
      <p:sp>
        <p:nvSpPr>
          <p:cNvPr id="29" name="Elipse 28">
            <a:extLst>
              <a:ext uri="{FF2B5EF4-FFF2-40B4-BE49-F238E27FC236}">
                <a16:creationId xmlns:a16="http://schemas.microsoft.com/office/drawing/2014/main" id="{CA4368AD-2514-8343-A458-FE522AC38FC4}"/>
              </a:ext>
            </a:extLst>
          </p:cNvPr>
          <p:cNvSpPr/>
          <p:nvPr/>
        </p:nvSpPr>
        <p:spPr>
          <a:xfrm>
            <a:off x="5104540" y="4192299"/>
            <a:ext cx="108065" cy="108065"/>
          </a:xfrm>
          <a:prstGeom prst="ellipse">
            <a:avLst/>
          </a:prstGeom>
          <a:solidFill>
            <a:srgbClr val="DF680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85BB106A-10BD-A845-8890-7AC4A2BDAC04}"/>
              </a:ext>
            </a:extLst>
          </p:cNvPr>
          <p:cNvSpPr txBox="1"/>
          <p:nvPr/>
        </p:nvSpPr>
        <p:spPr>
          <a:xfrm>
            <a:off x="4252094" y="5559289"/>
            <a:ext cx="1800609" cy="4924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fontAlgn="b"/>
            <a:r>
              <a:rPr lang="es-MX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Actualización </a:t>
            </a:r>
          </a:p>
          <a:p>
            <a:pPr algn="ctr" fontAlgn="b"/>
            <a:r>
              <a:rPr lang="es-MX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PPDA</a:t>
            </a:r>
            <a:endParaRPr lang="es-MX" sz="1300" baseline="-25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2" name="Imagen 31" descr="Icono&#10;&#10;Descripción generada automáticamente">
            <a:extLst>
              <a:ext uri="{FF2B5EF4-FFF2-40B4-BE49-F238E27FC236}">
                <a16:creationId xmlns:a16="http://schemas.microsoft.com/office/drawing/2014/main" id="{277AC37A-A196-664B-82E2-EDE9E5A089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55357"/>
          <a:stretch/>
        </p:blipFill>
        <p:spPr>
          <a:xfrm rot="16200000">
            <a:off x="6706492" y="3225724"/>
            <a:ext cx="353041" cy="362970"/>
          </a:xfrm>
          <a:prstGeom prst="rect">
            <a:avLst/>
          </a:prstGeom>
        </p:spPr>
      </p:pic>
      <p:sp>
        <p:nvSpPr>
          <p:cNvPr id="33" name="Elipse 32">
            <a:extLst>
              <a:ext uri="{FF2B5EF4-FFF2-40B4-BE49-F238E27FC236}">
                <a16:creationId xmlns:a16="http://schemas.microsoft.com/office/drawing/2014/main" id="{9FBE7D34-9A32-BD44-8EF4-EAE57D19F77A}"/>
              </a:ext>
            </a:extLst>
          </p:cNvPr>
          <p:cNvSpPr/>
          <p:nvPr/>
        </p:nvSpPr>
        <p:spPr>
          <a:xfrm>
            <a:off x="6835378" y="4192299"/>
            <a:ext cx="108065" cy="108065"/>
          </a:xfrm>
          <a:prstGeom prst="ellipse">
            <a:avLst/>
          </a:prstGeom>
          <a:solidFill>
            <a:srgbClr val="597D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4" name="Marcador de contenido 2">
            <a:extLst>
              <a:ext uri="{FF2B5EF4-FFF2-40B4-BE49-F238E27FC236}">
                <a16:creationId xmlns:a16="http://schemas.microsoft.com/office/drawing/2014/main" id="{025B8F1F-F3DE-2647-8874-52999CD14763}"/>
              </a:ext>
            </a:extLst>
          </p:cNvPr>
          <p:cNvSpPr txBox="1">
            <a:spLocks/>
          </p:cNvSpPr>
          <p:nvPr/>
        </p:nvSpPr>
        <p:spPr>
          <a:xfrm>
            <a:off x="6178271" y="3639377"/>
            <a:ext cx="1409483" cy="573307"/>
          </a:xfrm>
          <a:prstGeom prst="rect">
            <a:avLst/>
          </a:prstGeom>
        </p:spPr>
        <p:txBody>
          <a:bodyPr vert="horz" lIns="112489" tIns="56245" rIns="112489" bIns="56245" rtlCol="0">
            <a:normAutofit/>
          </a:bodyPr>
          <a:lstStyle>
            <a:lvl1pPr marL="421836" indent="-421836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3977" indent="-351530" algn="l" defTabSz="562447" rtl="0" eaLnBrk="1" latinLnBrk="0" hangingPunct="1">
              <a:spcBef>
                <a:spcPct val="20000"/>
              </a:spcBef>
              <a:buFont typeface="Arial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06119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68566" indent="-281224" algn="l" defTabSz="562447" rtl="0" eaLnBrk="1" latinLnBrk="0" hangingPunct="1">
              <a:spcBef>
                <a:spcPct val="20000"/>
              </a:spcBef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31013" indent="-281224" algn="l" defTabSz="562447" rtl="0" eaLnBrk="1" latinLnBrk="0" hangingPunct="1">
              <a:spcBef>
                <a:spcPct val="20000"/>
              </a:spcBef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3461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08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18356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80803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sz="2200" b="1" dirty="0">
                <a:solidFill>
                  <a:srgbClr val="2C4C8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2012</a:t>
            </a:r>
            <a:endParaRPr lang="es-ES" sz="2200" b="1" baseline="-25000" dirty="0">
              <a:solidFill>
                <a:srgbClr val="2C4C8C"/>
              </a:solidFill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46D2C747-7A1C-0B4C-85BC-EA238B3D9BEE}"/>
              </a:ext>
            </a:extLst>
          </p:cNvPr>
          <p:cNvSpPr txBox="1"/>
          <p:nvPr/>
        </p:nvSpPr>
        <p:spPr>
          <a:xfrm>
            <a:off x="5939864" y="2415079"/>
            <a:ext cx="1886296" cy="6924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fontAlgn="b"/>
            <a:r>
              <a:rPr lang="es-MX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Nueva Norma de Calidad del Aire (MP</a:t>
            </a:r>
            <a:r>
              <a:rPr lang="es-MX" sz="13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2,5</a:t>
            </a:r>
            <a:r>
              <a:rPr lang="es-MX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38" name="Marcador de contenido 2">
            <a:extLst>
              <a:ext uri="{FF2B5EF4-FFF2-40B4-BE49-F238E27FC236}">
                <a16:creationId xmlns:a16="http://schemas.microsoft.com/office/drawing/2014/main" id="{B2600F8F-5948-5543-92E9-C7E4E74256A8}"/>
              </a:ext>
            </a:extLst>
          </p:cNvPr>
          <p:cNvSpPr txBox="1">
            <a:spLocks/>
          </p:cNvSpPr>
          <p:nvPr/>
        </p:nvSpPr>
        <p:spPr>
          <a:xfrm>
            <a:off x="7915507" y="4503486"/>
            <a:ext cx="1409483" cy="770918"/>
          </a:xfrm>
          <a:prstGeom prst="rect">
            <a:avLst/>
          </a:prstGeom>
        </p:spPr>
        <p:txBody>
          <a:bodyPr vert="horz" lIns="112489" tIns="56245" rIns="112489" bIns="56245" rtlCol="0">
            <a:normAutofit/>
          </a:bodyPr>
          <a:lstStyle>
            <a:lvl1pPr marL="421836" indent="-421836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3977" indent="-351530" algn="l" defTabSz="562447" rtl="0" eaLnBrk="1" latinLnBrk="0" hangingPunct="1">
              <a:spcBef>
                <a:spcPct val="20000"/>
              </a:spcBef>
              <a:buFont typeface="Arial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06119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68566" indent="-281224" algn="l" defTabSz="562447" rtl="0" eaLnBrk="1" latinLnBrk="0" hangingPunct="1">
              <a:spcBef>
                <a:spcPct val="20000"/>
              </a:spcBef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31013" indent="-281224" algn="l" defTabSz="562447" rtl="0" eaLnBrk="1" latinLnBrk="0" hangingPunct="1">
              <a:spcBef>
                <a:spcPct val="20000"/>
              </a:spcBef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3461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08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18356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80803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sz="2200" b="1" dirty="0">
                <a:solidFill>
                  <a:srgbClr val="2C4C8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</a:t>
            </a:r>
            <a:endParaRPr lang="es-ES" sz="2200" b="1" baseline="-25000" dirty="0">
              <a:solidFill>
                <a:srgbClr val="2C4C8C"/>
              </a:solidFill>
            </a:endParaRPr>
          </a:p>
          <a:p>
            <a:pPr marL="492142" lvl="2" indent="0">
              <a:buFont typeface="Arial"/>
              <a:buNone/>
            </a:pPr>
            <a:endParaRPr lang="es-ES" sz="2200" b="1" dirty="0">
              <a:solidFill>
                <a:srgbClr val="2C4C8C"/>
              </a:solidFill>
            </a:endParaRPr>
          </a:p>
        </p:txBody>
      </p:sp>
      <p:pic>
        <p:nvPicPr>
          <p:cNvPr id="39" name="Imagen 38" descr="Icono&#10;&#10;Descripción generada automáticamente">
            <a:extLst>
              <a:ext uri="{FF2B5EF4-FFF2-40B4-BE49-F238E27FC236}">
                <a16:creationId xmlns:a16="http://schemas.microsoft.com/office/drawing/2014/main" id="{9473674F-B3C6-934A-8805-172AF8671F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775" t="53647"/>
          <a:stretch/>
        </p:blipFill>
        <p:spPr>
          <a:xfrm>
            <a:off x="8456097" y="5064271"/>
            <a:ext cx="362971" cy="380718"/>
          </a:xfrm>
          <a:prstGeom prst="rect">
            <a:avLst/>
          </a:prstGeom>
        </p:spPr>
      </p:pic>
      <p:sp>
        <p:nvSpPr>
          <p:cNvPr id="40" name="Elipse 39">
            <a:extLst>
              <a:ext uri="{FF2B5EF4-FFF2-40B4-BE49-F238E27FC236}">
                <a16:creationId xmlns:a16="http://schemas.microsoft.com/office/drawing/2014/main" id="{06EC02B5-189E-AE40-879F-32F598AC3AC5}"/>
              </a:ext>
            </a:extLst>
          </p:cNvPr>
          <p:cNvSpPr/>
          <p:nvPr/>
        </p:nvSpPr>
        <p:spPr>
          <a:xfrm>
            <a:off x="8566217" y="4192299"/>
            <a:ext cx="108065" cy="108065"/>
          </a:xfrm>
          <a:prstGeom prst="ellipse">
            <a:avLst/>
          </a:prstGeom>
          <a:solidFill>
            <a:srgbClr val="DF680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F8401951-5FA8-9C4D-8FC8-E7987D576752}"/>
              </a:ext>
            </a:extLst>
          </p:cNvPr>
          <p:cNvSpPr txBox="1"/>
          <p:nvPr/>
        </p:nvSpPr>
        <p:spPr>
          <a:xfrm>
            <a:off x="7731042" y="5559289"/>
            <a:ext cx="1800609" cy="4924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fontAlgn="b"/>
            <a:r>
              <a:rPr lang="es-MX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Zona saturada</a:t>
            </a:r>
          </a:p>
          <a:p>
            <a:pPr algn="ctr" fontAlgn="b"/>
            <a:r>
              <a:rPr lang="es-MX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 MP</a:t>
            </a:r>
            <a:r>
              <a:rPr lang="es-MX" sz="13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2,5</a:t>
            </a:r>
            <a:endParaRPr lang="es-MX" sz="13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3" name="Imagen 42" descr="Icono&#10;&#10;Descripción generada automáticamente">
            <a:extLst>
              <a:ext uri="{FF2B5EF4-FFF2-40B4-BE49-F238E27FC236}">
                <a16:creationId xmlns:a16="http://schemas.microsoft.com/office/drawing/2014/main" id="{B0344817-752B-AB48-B401-4DA68CB009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55357"/>
          <a:stretch/>
        </p:blipFill>
        <p:spPr>
          <a:xfrm rot="16200000">
            <a:off x="9922431" y="3225724"/>
            <a:ext cx="353041" cy="362970"/>
          </a:xfrm>
          <a:prstGeom prst="rect">
            <a:avLst/>
          </a:prstGeom>
        </p:spPr>
      </p:pic>
      <p:sp>
        <p:nvSpPr>
          <p:cNvPr id="44" name="Elipse 43">
            <a:extLst>
              <a:ext uri="{FF2B5EF4-FFF2-40B4-BE49-F238E27FC236}">
                <a16:creationId xmlns:a16="http://schemas.microsoft.com/office/drawing/2014/main" id="{05609DD3-80A6-4F4D-BADA-9687AADD5FAF}"/>
              </a:ext>
            </a:extLst>
          </p:cNvPr>
          <p:cNvSpPr/>
          <p:nvPr/>
        </p:nvSpPr>
        <p:spPr>
          <a:xfrm>
            <a:off x="10042494" y="4192299"/>
            <a:ext cx="108065" cy="108065"/>
          </a:xfrm>
          <a:prstGeom prst="ellipse">
            <a:avLst/>
          </a:prstGeom>
          <a:solidFill>
            <a:srgbClr val="597D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5" name="Marcador de contenido 2">
            <a:extLst>
              <a:ext uri="{FF2B5EF4-FFF2-40B4-BE49-F238E27FC236}">
                <a16:creationId xmlns:a16="http://schemas.microsoft.com/office/drawing/2014/main" id="{E566656D-04F7-784F-83DE-BA3B9016CB78}"/>
              </a:ext>
            </a:extLst>
          </p:cNvPr>
          <p:cNvSpPr txBox="1">
            <a:spLocks/>
          </p:cNvSpPr>
          <p:nvPr/>
        </p:nvSpPr>
        <p:spPr>
          <a:xfrm>
            <a:off x="9394210" y="3639377"/>
            <a:ext cx="1409483" cy="573307"/>
          </a:xfrm>
          <a:prstGeom prst="rect">
            <a:avLst/>
          </a:prstGeom>
        </p:spPr>
        <p:txBody>
          <a:bodyPr vert="horz" lIns="112489" tIns="56245" rIns="112489" bIns="56245" rtlCol="0">
            <a:normAutofit/>
          </a:bodyPr>
          <a:lstStyle>
            <a:lvl1pPr marL="421836" indent="-421836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3977" indent="-351530" algn="l" defTabSz="562447" rtl="0" eaLnBrk="1" latinLnBrk="0" hangingPunct="1">
              <a:spcBef>
                <a:spcPct val="20000"/>
              </a:spcBef>
              <a:buFont typeface="Arial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06119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68566" indent="-281224" algn="l" defTabSz="562447" rtl="0" eaLnBrk="1" latinLnBrk="0" hangingPunct="1">
              <a:spcBef>
                <a:spcPct val="20000"/>
              </a:spcBef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31013" indent="-281224" algn="l" defTabSz="562447" rtl="0" eaLnBrk="1" latinLnBrk="0" hangingPunct="1">
              <a:spcBef>
                <a:spcPct val="20000"/>
              </a:spcBef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3461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08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18356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80803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sz="2200" b="1" dirty="0">
                <a:solidFill>
                  <a:srgbClr val="2C4C8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</a:t>
            </a:r>
            <a:endParaRPr lang="es-ES" sz="2200" b="1" baseline="-25000" dirty="0">
              <a:solidFill>
                <a:srgbClr val="2C4C8C"/>
              </a:solidFill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DB0B4596-51F6-7F4A-A7A4-9CA1A784A980}"/>
              </a:ext>
            </a:extLst>
          </p:cNvPr>
          <p:cNvSpPr txBox="1"/>
          <p:nvPr/>
        </p:nvSpPr>
        <p:spPr>
          <a:xfrm>
            <a:off x="9155803" y="2615133"/>
            <a:ext cx="1886296" cy="4924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fontAlgn="b"/>
            <a:r>
              <a:rPr lang="es-MX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Nuevo</a:t>
            </a:r>
          </a:p>
          <a:p>
            <a:pPr algn="ctr" fontAlgn="b"/>
            <a:r>
              <a:rPr lang="es-MX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PPDA</a:t>
            </a:r>
          </a:p>
        </p:txBody>
      </p:sp>
    </p:spTree>
    <p:extLst>
      <p:ext uri="{BB962C8B-B14F-4D97-AF65-F5344CB8AC3E}">
        <p14:creationId xmlns:p14="http://schemas.microsoft.com/office/powerpoint/2010/main" val="883368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884" y="358438"/>
            <a:ext cx="10689908" cy="1301486"/>
          </a:xfrm>
        </p:spPr>
        <p:txBody>
          <a:bodyPr>
            <a:normAutofit/>
          </a:bodyPr>
          <a:lstStyle/>
          <a:p>
            <a:r>
              <a:rPr lang="es-ES" dirty="0"/>
              <a:t>Efectos del material </a:t>
            </a:r>
            <a:r>
              <a:rPr lang="es-ES" dirty="0" err="1"/>
              <a:t>particulado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93885" y="3707068"/>
            <a:ext cx="1615916" cy="18119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b="1" dirty="0">
                <a:solidFill>
                  <a:srgbClr val="2C4C8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Calidad </a:t>
            </a:r>
          </a:p>
          <a:p>
            <a:pPr marL="0" indent="0">
              <a:buNone/>
            </a:pPr>
            <a:r>
              <a:rPr lang="es-ES" sz="2400" b="1" dirty="0">
                <a:solidFill>
                  <a:srgbClr val="2C4C8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 Aire </a:t>
            </a:r>
          </a:p>
          <a:p>
            <a:pPr marL="0" indent="0">
              <a:buNone/>
            </a:pPr>
            <a:r>
              <a:rPr lang="es-ES" sz="2400" b="1" dirty="0">
                <a:solidFill>
                  <a:srgbClr val="2C4C8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MP </a:t>
            </a:r>
          </a:p>
          <a:p>
            <a:pPr marL="0" indent="0">
              <a:buNone/>
            </a:pPr>
            <a:r>
              <a:rPr lang="es-ES" sz="1600" baseline="-25000" dirty="0">
                <a:solidFill>
                  <a:srgbClr val="2C4C8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(masa/volumen)</a:t>
            </a:r>
          </a:p>
          <a:p>
            <a:pPr marL="0" indent="0">
              <a:buNone/>
            </a:pPr>
            <a:r>
              <a:rPr lang="es-ES" sz="1600" baseline="-25000" dirty="0" err="1">
                <a:solidFill>
                  <a:srgbClr val="2C4C8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Ug</a:t>
            </a:r>
            <a:r>
              <a:rPr lang="es-ES" sz="1600" baseline="-25000" dirty="0">
                <a:solidFill>
                  <a:srgbClr val="2C4C8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/m3</a:t>
            </a:r>
            <a:endParaRPr lang="es-ES" sz="1600" baseline="30000" dirty="0">
              <a:solidFill>
                <a:srgbClr val="2C4C8C"/>
              </a:solidFill>
            </a:endParaRPr>
          </a:p>
          <a:p>
            <a:pPr marL="0" indent="0">
              <a:buNone/>
            </a:pPr>
            <a:endParaRPr lang="es-ES" sz="1600" baseline="-25000" dirty="0">
              <a:solidFill>
                <a:srgbClr val="2C4C8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CDC8E55-90B2-EC49-A087-1D7BB3AA5735}"/>
              </a:ext>
            </a:extLst>
          </p:cNvPr>
          <p:cNvSpPr txBox="1"/>
          <p:nvPr/>
        </p:nvSpPr>
        <p:spPr>
          <a:xfrm>
            <a:off x="3151991" y="3006350"/>
            <a:ext cx="262242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L" sz="1800" b="1" dirty="0">
                <a:solidFill>
                  <a:srgbClr val="EE6E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MP10:</a:t>
            </a:r>
          </a:p>
          <a:p>
            <a:r>
              <a:rPr lang="es-CL" sz="1800" dirty="0">
                <a:solidFill>
                  <a:srgbClr val="EE6E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Fracción Gruesa </a:t>
            </a:r>
          </a:p>
          <a:p>
            <a:r>
              <a:rPr lang="es-CL" sz="1800" dirty="0">
                <a:solidFill>
                  <a:srgbClr val="EE6E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2,5 &lt; 10 micrones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A9E3CEA-A242-D54C-8FAE-D6E998C1CF69}"/>
              </a:ext>
            </a:extLst>
          </p:cNvPr>
          <p:cNvSpPr txBox="1"/>
          <p:nvPr/>
        </p:nvSpPr>
        <p:spPr>
          <a:xfrm>
            <a:off x="3151991" y="5378656"/>
            <a:ext cx="2307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800" b="1" dirty="0">
                <a:solidFill>
                  <a:srgbClr val="8C52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MP2,5: </a:t>
            </a:r>
          </a:p>
          <a:p>
            <a:r>
              <a:rPr lang="es-CL" sz="1800" dirty="0">
                <a:solidFill>
                  <a:srgbClr val="8C52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Fracción Fina </a:t>
            </a:r>
          </a:p>
          <a:p>
            <a:r>
              <a:rPr lang="es-CL" sz="1800" dirty="0">
                <a:solidFill>
                  <a:srgbClr val="8C52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≤ 2,5 micrones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77DB0D4E-B923-D043-BE24-A0614F166C45}"/>
              </a:ext>
            </a:extLst>
          </p:cNvPr>
          <p:cNvCxnSpPr>
            <a:cxnSpLocks/>
          </p:cNvCxnSpPr>
          <p:nvPr/>
        </p:nvCxnSpPr>
        <p:spPr>
          <a:xfrm flipH="1">
            <a:off x="3243943" y="4656272"/>
            <a:ext cx="8039849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54A17B3-5BB1-1943-B4B6-5DF36275D10E}"/>
              </a:ext>
            </a:extLst>
          </p:cNvPr>
          <p:cNvSpPr txBox="1"/>
          <p:nvPr/>
        </p:nvSpPr>
        <p:spPr>
          <a:xfrm>
            <a:off x="5686809" y="3021444"/>
            <a:ext cx="262242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Vías respiratorias llegando sólo hasta la región toráxica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198020D8-F279-FA46-B73B-9C0DF5572666}"/>
              </a:ext>
            </a:extLst>
          </p:cNvPr>
          <p:cNvSpPr txBox="1"/>
          <p:nvPr/>
        </p:nvSpPr>
        <p:spPr>
          <a:xfrm>
            <a:off x="5686809" y="5393750"/>
            <a:ext cx="262242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Vías respiratorias llegando hasta pulmones y alveolos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9BFFC89A-CADE-3E43-9B2F-8599BAE5DCE5}"/>
              </a:ext>
            </a:extLst>
          </p:cNvPr>
          <p:cNvCxnSpPr>
            <a:cxnSpLocks/>
          </p:cNvCxnSpPr>
          <p:nvPr/>
        </p:nvCxnSpPr>
        <p:spPr>
          <a:xfrm flipH="1">
            <a:off x="3243943" y="2620643"/>
            <a:ext cx="8039849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792BE9C7-EF98-7545-BC43-7BAD7CADE15D}"/>
              </a:ext>
            </a:extLst>
          </p:cNvPr>
          <p:cNvCxnSpPr>
            <a:cxnSpLocks/>
          </p:cNvCxnSpPr>
          <p:nvPr/>
        </p:nvCxnSpPr>
        <p:spPr>
          <a:xfrm flipH="1">
            <a:off x="3243943" y="6702786"/>
            <a:ext cx="8039849" cy="1370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agen 10" descr="Icono&#10;&#10;Descripción generada automáticamente">
            <a:extLst>
              <a:ext uri="{FF2B5EF4-FFF2-40B4-BE49-F238E27FC236}">
                <a16:creationId xmlns:a16="http://schemas.microsoft.com/office/drawing/2014/main" id="{8A2DC068-7824-A74C-B3AC-85E18AD57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888" y="2433772"/>
            <a:ext cx="685800" cy="4445000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DAF3A245-0176-2F47-99F4-DEEBEF1E8421}"/>
              </a:ext>
            </a:extLst>
          </p:cNvPr>
          <p:cNvSpPr/>
          <p:nvPr/>
        </p:nvSpPr>
        <p:spPr>
          <a:xfrm>
            <a:off x="8340453" y="3021444"/>
            <a:ext cx="3053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Impacto a nivel local.</a:t>
            </a:r>
          </a:p>
          <a:p>
            <a:pPr algn="ctr"/>
            <a:r>
              <a:rPr lang="es-MX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Tiempo de permanencia en el aire es menor.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4B247F8E-1051-F44E-BF94-7F0FB5BD940A}"/>
              </a:ext>
            </a:extLst>
          </p:cNvPr>
          <p:cNvSpPr/>
          <p:nvPr/>
        </p:nvSpPr>
        <p:spPr>
          <a:xfrm>
            <a:off x="8340453" y="5378656"/>
            <a:ext cx="30539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Impacto en largas distancias.</a:t>
            </a:r>
          </a:p>
          <a:p>
            <a:pPr algn="ctr"/>
            <a:r>
              <a:rPr lang="es-MX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Tiempo de permanencia en el aire es mayor.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8EAEE0C6-E06D-5847-9787-52276D6E8D74}"/>
              </a:ext>
            </a:extLst>
          </p:cNvPr>
          <p:cNvSpPr/>
          <p:nvPr/>
        </p:nvSpPr>
        <p:spPr>
          <a:xfrm>
            <a:off x="6054255" y="2346835"/>
            <a:ext cx="214584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/>
            <a:r>
              <a:rPr lang="es-ES" sz="1050" dirty="0">
                <a:solidFill>
                  <a:srgbClr val="388CD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EFECTOS SALUD HUMANA</a:t>
            </a:r>
          </a:p>
        </p:txBody>
      </p:sp>
    </p:spTree>
    <p:extLst>
      <p:ext uri="{BB962C8B-B14F-4D97-AF65-F5344CB8AC3E}">
        <p14:creationId xmlns:p14="http://schemas.microsoft.com/office/powerpoint/2010/main" val="17474563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>
              <a:ext uri="{FF2B5EF4-FFF2-40B4-BE49-F238E27FC236}">
                <a16:creationId xmlns:a16="http://schemas.microsoft.com/office/drawing/2014/main" id="{19ECC8D0-9E8D-7946-B148-A9122DDBA4D7}"/>
              </a:ext>
            </a:extLst>
          </p:cNvPr>
          <p:cNvSpPr/>
          <p:nvPr/>
        </p:nvSpPr>
        <p:spPr>
          <a:xfrm>
            <a:off x="0" y="0"/>
            <a:ext cx="11877675" cy="78089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FFC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E4919579-814A-1940-9869-9074B65C67B2}"/>
              </a:ext>
            </a:extLst>
          </p:cNvPr>
          <p:cNvSpPr/>
          <p:nvPr/>
        </p:nvSpPr>
        <p:spPr>
          <a:xfrm>
            <a:off x="0" y="524442"/>
            <a:ext cx="11877675" cy="2686844"/>
          </a:xfrm>
          <a:prstGeom prst="rect">
            <a:avLst/>
          </a:prstGeom>
          <a:solidFill>
            <a:schemeClr val="bg1">
              <a:lumMod val="95000"/>
              <a:alpha val="53395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_tradnl" baseline="3000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265F1A1-8BCD-E043-86CC-5752DE38401B}"/>
              </a:ext>
            </a:extLst>
          </p:cNvPr>
          <p:cNvSpPr/>
          <p:nvPr/>
        </p:nvSpPr>
        <p:spPr>
          <a:xfrm>
            <a:off x="1184955" y="1399292"/>
            <a:ext cx="593725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Las características atmosféricas y geográficas de Santiago nos ponen un gran desafío</a:t>
            </a:r>
            <a:endParaRPr lang="es-CL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4436C476-C01E-8745-977F-9305E2BC9C70}"/>
              </a:ext>
            </a:extLst>
          </p:cNvPr>
          <p:cNvSpPr/>
          <p:nvPr/>
        </p:nvSpPr>
        <p:spPr>
          <a:xfrm>
            <a:off x="0" y="4345189"/>
            <a:ext cx="11877675" cy="2697870"/>
          </a:xfrm>
          <a:prstGeom prst="rect">
            <a:avLst/>
          </a:prstGeom>
          <a:solidFill>
            <a:schemeClr val="tx1">
              <a:alpha val="20262"/>
            </a:schemeClr>
          </a:solidFill>
          <a:ln>
            <a:noFill/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_tradnl" baseline="30000" dirty="0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5F189819-A91E-0346-8498-C51B23A9E182}"/>
              </a:ext>
            </a:extLst>
          </p:cNvPr>
          <p:cNvSpPr/>
          <p:nvPr/>
        </p:nvSpPr>
        <p:spPr>
          <a:xfrm>
            <a:off x="1184955" y="5356423"/>
            <a:ext cx="61520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Durante el invierno los contaminantes se quedan atrapados debido a la escasa circulación del aire</a:t>
            </a:r>
            <a:endParaRPr lang="es-CL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id="{CC4F0114-5C07-7544-9536-F5E7D6EE4643}"/>
              </a:ext>
            </a:extLst>
          </p:cNvPr>
          <p:cNvCxnSpPr>
            <a:cxnSpLocks/>
          </p:cNvCxnSpPr>
          <p:nvPr/>
        </p:nvCxnSpPr>
        <p:spPr>
          <a:xfrm flipH="1">
            <a:off x="1" y="3219358"/>
            <a:ext cx="11877674" cy="0"/>
          </a:xfrm>
          <a:prstGeom prst="line">
            <a:avLst/>
          </a:prstGeom>
          <a:ln w="25400" cmpd="sng">
            <a:solidFill>
              <a:schemeClr val="bg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46">
            <a:extLst>
              <a:ext uri="{FF2B5EF4-FFF2-40B4-BE49-F238E27FC236}">
                <a16:creationId xmlns:a16="http://schemas.microsoft.com/office/drawing/2014/main" id="{697DC47B-E223-1E4D-8D1C-B05ACB23C8CB}"/>
              </a:ext>
            </a:extLst>
          </p:cNvPr>
          <p:cNvCxnSpPr>
            <a:cxnSpLocks/>
          </p:cNvCxnSpPr>
          <p:nvPr/>
        </p:nvCxnSpPr>
        <p:spPr>
          <a:xfrm flipH="1">
            <a:off x="1" y="4340586"/>
            <a:ext cx="11877674" cy="0"/>
          </a:xfrm>
          <a:prstGeom prst="line">
            <a:avLst/>
          </a:prstGeom>
          <a:ln w="25400" cmpd="sng">
            <a:solidFill>
              <a:schemeClr val="bg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ángulo redondeado 50">
            <a:extLst>
              <a:ext uri="{FF2B5EF4-FFF2-40B4-BE49-F238E27FC236}">
                <a16:creationId xmlns:a16="http://schemas.microsoft.com/office/drawing/2014/main" id="{C9443D37-5FB8-F040-A620-90E83FC07AAA}"/>
              </a:ext>
            </a:extLst>
          </p:cNvPr>
          <p:cNvSpPr/>
          <p:nvPr/>
        </p:nvSpPr>
        <p:spPr>
          <a:xfrm>
            <a:off x="8333093" y="1930253"/>
            <a:ext cx="2359627" cy="368049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Aire muy frío</a:t>
            </a:r>
          </a:p>
        </p:txBody>
      </p:sp>
      <p:sp>
        <p:nvSpPr>
          <p:cNvPr id="52" name="Rectángulo redondeado 51">
            <a:extLst>
              <a:ext uri="{FF2B5EF4-FFF2-40B4-BE49-F238E27FC236}">
                <a16:creationId xmlns:a16="http://schemas.microsoft.com/office/drawing/2014/main" id="{F5CCB880-5A59-5641-BA6C-2201747CBE6A}"/>
              </a:ext>
            </a:extLst>
          </p:cNvPr>
          <p:cNvSpPr/>
          <p:nvPr/>
        </p:nvSpPr>
        <p:spPr>
          <a:xfrm>
            <a:off x="8333093" y="3658248"/>
            <a:ext cx="2359627" cy="368049"/>
          </a:xfrm>
          <a:prstGeom prst="roundRect">
            <a:avLst/>
          </a:prstGeom>
          <a:solidFill>
            <a:srgbClr val="DF680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Aire caliente</a:t>
            </a:r>
          </a:p>
        </p:txBody>
      </p:sp>
      <p:pic>
        <p:nvPicPr>
          <p:cNvPr id="50" name="Imagen 49" descr="Icono&#10;&#10;Descripción generada automáticamente con confianza media">
            <a:extLst>
              <a:ext uri="{FF2B5EF4-FFF2-40B4-BE49-F238E27FC236}">
                <a16:creationId xmlns:a16="http://schemas.microsoft.com/office/drawing/2014/main" id="{FF799A40-B242-1943-8F5E-34F90E88B2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98" b="54238"/>
          <a:stretch/>
        </p:blipFill>
        <p:spPr>
          <a:xfrm>
            <a:off x="10064556" y="3364814"/>
            <a:ext cx="1044216" cy="688614"/>
          </a:xfrm>
          <a:prstGeom prst="rect">
            <a:avLst/>
          </a:prstGeom>
        </p:spPr>
      </p:pic>
      <p:pic>
        <p:nvPicPr>
          <p:cNvPr id="17" name="Imagen 16" descr="Icono&#10;&#10;Descripción generada automáticamente con confianza media">
            <a:extLst>
              <a:ext uri="{FF2B5EF4-FFF2-40B4-BE49-F238E27FC236}">
                <a16:creationId xmlns:a16="http://schemas.microsoft.com/office/drawing/2014/main" id="{19450540-E8F8-F441-A97A-8236AE6777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310"/>
          <a:stretch/>
        </p:blipFill>
        <p:spPr>
          <a:xfrm>
            <a:off x="10064556" y="1339973"/>
            <a:ext cx="1044216" cy="1054212"/>
          </a:xfrm>
          <a:prstGeom prst="rect">
            <a:avLst/>
          </a:prstGeom>
        </p:spPr>
      </p:pic>
      <p:sp>
        <p:nvSpPr>
          <p:cNvPr id="53" name="Rectángulo redondeado 52">
            <a:extLst>
              <a:ext uri="{FF2B5EF4-FFF2-40B4-BE49-F238E27FC236}">
                <a16:creationId xmlns:a16="http://schemas.microsoft.com/office/drawing/2014/main" id="{00F4E34D-A970-2746-BF68-C840D224F93D}"/>
              </a:ext>
            </a:extLst>
          </p:cNvPr>
          <p:cNvSpPr/>
          <p:nvPr/>
        </p:nvSpPr>
        <p:spPr>
          <a:xfrm>
            <a:off x="8333093" y="5694635"/>
            <a:ext cx="2359627" cy="368049"/>
          </a:xfrm>
          <a:prstGeom prst="roundRect">
            <a:avLst/>
          </a:prstGeom>
          <a:solidFill>
            <a:srgbClr val="388C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Aire frío</a:t>
            </a:r>
          </a:p>
        </p:txBody>
      </p:sp>
      <p:pic>
        <p:nvPicPr>
          <p:cNvPr id="54" name="Imagen 53" descr="Icono&#10;&#10;Descripción generada automáticamente con confianza media">
            <a:extLst>
              <a:ext uri="{FF2B5EF4-FFF2-40B4-BE49-F238E27FC236}">
                <a16:creationId xmlns:a16="http://schemas.microsoft.com/office/drawing/2014/main" id="{85F936BE-4BA4-2745-8225-91344EA253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310"/>
          <a:stretch/>
        </p:blipFill>
        <p:spPr>
          <a:xfrm>
            <a:off x="10064556" y="5130270"/>
            <a:ext cx="1044216" cy="1054212"/>
          </a:xfrm>
          <a:prstGeom prst="rect">
            <a:avLst/>
          </a:prstGeom>
        </p:spPr>
      </p:pic>
      <p:pic>
        <p:nvPicPr>
          <p:cNvPr id="55" name="Imagen 54" descr="Icono&#10;&#10;Descripción generada automáticamente">
            <a:extLst>
              <a:ext uri="{FF2B5EF4-FFF2-40B4-BE49-F238E27FC236}">
                <a16:creationId xmlns:a16="http://schemas.microsoft.com/office/drawing/2014/main" id="{357CD48B-14D1-E14F-8082-06A643C3E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194574">
            <a:off x="4851925" y="4592279"/>
            <a:ext cx="776822" cy="658014"/>
          </a:xfrm>
          <a:prstGeom prst="rect">
            <a:avLst/>
          </a:prstGeom>
        </p:spPr>
      </p:pic>
      <p:pic>
        <p:nvPicPr>
          <p:cNvPr id="56" name="Imagen 55" descr="Icono&#10;&#10;Descripción generada automáticamente">
            <a:extLst>
              <a:ext uri="{FF2B5EF4-FFF2-40B4-BE49-F238E27FC236}">
                <a16:creationId xmlns:a16="http://schemas.microsoft.com/office/drawing/2014/main" id="{9F8E5B28-6A53-9A46-BF68-B04EB9730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194574">
            <a:off x="1444697" y="4592278"/>
            <a:ext cx="776822" cy="658014"/>
          </a:xfrm>
          <a:prstGeom prst="rect">
            <a:avLst/>
          </a:prstGeom>
        </p:spPr>
      </p:pic>
      <p:pic>
        <p:nvPicPr>
          <p:cNvPr id="57" name="Imagen 56" descr="Icono&#10;&#10;Descripción generada automáticamente">
            <a:extLst>
              <a:ext uri="{FF2B5EF4-FFF2-40B4-BE49-F238E27FC236}">
                <a16:creationId xmlns:a16="http://schemas.microsoft.com/office/drawing/2014/main" id="{83D1C795-9A7F-CD44-8E5E-F83F13AE2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194574">
            <a:off x="3164640" y="4592278"/>
            <a:ext cx="776822" cy="658014"/>
          </a:xfrm>
          <a:prstGeom prst="rect">
            <a:avLst/>
          </a:prstGeom>
        </p:spPr>
      </p:pic>
      <p:sp>
        <p:nvSpPr>
          <p:cNvPr id="59" name="Rectángulo redondeado 58">
            <a:extLst>
              <a:ext uri="{FF2B5EF4-FFF2-40B4-BE49-F238E27FC236}">
                <a16:creationId xmlns:a16="http://schemas.microsoft.com/office/drawing/2014/main" id="{8818F67A-7B64-374B-BF1D-DF5D36DE8E54}"/>
              </a:ext>
            </a:extLst>
          </p:cNvPr>
          <p:cNvSpPr/>
          <p:nvPr/>
        </p:nvSpPr>
        <p:spPr>
          <a:xfrm>
            <a:off x="1184954" y="3658248"/>
            <a:ext cx="7360332" cy="368049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CAPA DE INVERSIÓN TÉRMICA</a:t>
            </a:r>
          </a:p>
        </p:txBody>
      </p:sp>
    </p:spTree>
    <p:extLst>
      <p:ext uri="{BB962C8B-B14F-4D97-AF65-F5344CB8AC3E}">
        <p14:creationId xmlns:p14="http://schemas.microsoft.com/office/powerpoint/2010/main" val="3390809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FF013D37-18D2-1A4E-A903-485E49DF7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875" y="1727677"/>
            <a:ext cx="3022600" cy="2857500"/>
          </a:xfrm>
          <a:prstGeom prst="rect">
            <a:avLst/>
          </a:prstGeom>
        </p:spPr>
      </p:pic>
      <p:pic>
        <p:nvPicPr>
          <p:cNvPr id="42" name="Imagen 41" descr="Imagen que contiene Gráfico de burbujas&#10;&#10;Descripción generada automáticamente">
            <a:extLst>
              <a:ext uri="{FF2B5EF4-FFF2-40B4-BE49-F238E27FC236}">
                <a16:creationId xmlns:a16="http://schemas.microsoft.com/office/drawing/2014/main" id="{AF59D9DA-26EC-CB44-B4A2-422FB3C3F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391" y="1716682"/>
            <a:ext cx="3022600" cy="2857500"/>
          </a:xfrm>
          <a:prstGeom prst="rect">
            <a:avLst/>
          </a:prstGeom>
        </p:spPr>
      </p:pic>
      <p:pic>
        <p:nvPicPr>
          <p:cNvPr id="40" name="Imagen 39" descr="Imagen que contiene Icono&#10;&#10;Descripción generada automáticamente">
            <a:extLst>
              <a:ext uri="{FF2B5EF4-FFF2-40B4-BE49-F238E27FC236}">
                <a16:creationId xmlns:a16="http://schemas.microsoft.com/office/drawing/2014/main" id="{E75DDDF0-C0BB-DF4A-A2C0-08E9E3B3E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5371" y="1727677"/>
            <a:ext cx="3022600" cy="33274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884" y="358438"/>
            <a:ext cx="10689908" cy="1093065"/>
          </a:xfrm>
        </p:spPr>
        <p:txBody>
          <a:bodyPr>
            <a:norm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Principales medidas del PPDA</a:t>
            </a:r>
            <a:endParaRPr lang="es-MX" sz="2800" dirty="0">
              <a:solidFill>
                <a:schemeClr val="bg1"/>
              </a:solidFill>
            </a:endParaRP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40AAED4D-593C-4B47-B651-25B694E5F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7888" y="2540738"/>
            <a:ext cx="2368531" cy="5274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b="1" dirty="0">
                <a:solidFill>
                  <a:srgbClr val="2C4C8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Transporte</a:t>
            </a:r>
            <a:endParaRPr lang="es-ES" sz="2000" b="1" dirty="0">
              <a:solidFill>
                <a:srgbClr val="2C4C8C"/>
              </a:solidFill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58FF2348-AA80-1949-AAE9-3ED471E77D84}"/>
              </a:ext>
            </a:extLst>
          </p:cNvPr>
          <p:cNvSpPr/>
          <p:nvPr/>
        </p:nvSpPr>
        <p:spPr>
          <a:xfrm>
            <a:off x="922278" y="2959355"/>
            <a:ext cx="23685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Exigencia de la norma Euro VI a flota del Transantiago.</a:t>
            </a:r>
            <a:endParaRPr lang="es-CL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Marcador de contenido 2">
            <a:extLst>
              <a:ext uri="{FF2B5EF4-FFF2-40B4-BE49-F238E27FC236}">
                <a16:creationId xmlns:a16="http://schemas.microsoft.com/office/drawing/2014/main" id="{CB573AC4-F21C-FC4A-86E6-7F1E05088FE8}"/>
              </a:ext>
            </a:extLst>
          </p:cNvPr>
          <p:cNvSpPr txBox="1">
            <a:spLocks/>
          </p:cNvSpPr>
          <p:nvPr/>
        </p:nvSpPr>
        <p:spPr>
          <a:xfrm>
            <a:off x="4369725" y="2540738"/>
            <a:ext cx="2368531" cy="527474"/>
          </a:xfrm>
          <a:prstGeom prst="rect">
            <a:avLst/>
          </a:prstGeom>
        </p:spPr>
        <p:txBody>
          <a:bodyPr vert="horz" lIns="112489" tIns="56245" rIns="112489" bIns="56245" rtlCol="0">
            <a:normAutofit/>
          </a:bodyPr>
          <a:lstStyle>
            <a:lvl1pPr marL="421836" indent="-421836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3977" indent="-351530" algn="l" defTabSz="562447" rtl="0" eaLnBrk="1" latinLnBrk="0" hangingPunct="1">
              <a:spcBef>
                <a:spcPct val="20000"/>
              </a:spcBef>
              <a:buFont typeface="Arial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06119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68566" indent="-281224" algn="l" defTabSz="562447" rtl="0" eaLnBrk="1" latinLnBrk="0" hangingPunct="1">
              <a:spcBef>
                <a:spcPct val="20000"/>
              </a:spcBef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31013" indent="-281224" algn="l" defTabSz="562447" rtl="0" eaLnBrk="1" latinLnBrk="0" hangingPunct="1">
              <a:spcBef>
                <a:spcPct val="20000"/>
              </a:spcBef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3461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08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18356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80803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000" b="1" dirty="0">
                <a:solidFill>
                  <a:srgbClr val="8A519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Industria</a:t>
            </a:r>
            <a:endParaRPr lang="es-ES" sz="2000" b="1" dirty="0">
              <a:solidFill>
                <a:srgbClr val="8A5198"/>
              </a:solidFill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2D523DB1-817F-3D40-9307-59D256F29526}"/>
              </a:ext>
            </a:extLst>
          </p:cNvPr>
          <p:cNvSpPr/>
          <p:nvPr/>
        </p:nvSpPr>
        <p:spPr>
          <a:xfrm>
            <a:off x="4391497" y="2959355"/>
            <a:ext cx="21072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Nuevas norma de emisión.</a:t>
            </a:r>
            <a:endParaRPr lang="es-CL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Marcador de contenido 2">
            <a:extLst>
              <a:ext uri="{FF2B5EF4-FFF2-40B4-BE49-F238E27FC236}">
                <a16:creationId xmlns:a16="http://schemas.microsoft.com/office/drawing/2014/main" id="{C9237AB4-1657-334E-8F49-9AD55DF8844E}"/>
              </a:ext>
            </a:extLst>
          </p:cNvPr>
          <p:cNvSpPr txBox="1">
            <a:spLocks/>
          </p:cNvSpPr>
          <p:nvPr/>
        </p:nvSpPr>
        <p:spPr>
          <a:xfrm>
            <a:off x="7782382" y="2540738"/>
            <a:ext cx="2368531" cy="527474"/>
          </a:xfrm>
          <a:prstGeom prst="rect">
            <a:avLst/>
          </a:prstGeom>
        </p:spPr>
        <p:txBody>
          <a:bodyPr vert="horz" lIns="112489" tIns="56245" rIns="112489" bIns="56245" rtlCol="0">
            <a:normAutofit/>
          </a:bodyPr>
          <a:lstStyle>
            <a:lvl1pPr marL="421836" indent="-421836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3977" indent="-351530" algn="l" defTabSz="562447" rtl="0" eaLnBrk="1" latinLnBrk="0" hangingPunct="1">
              <a:spcBef>
                <a:spcPct val="20000"/>
              </a:spcBef>
              <a:buFont typeface="Arial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06119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68566" indent="-281224" algn="l" defTabSz="562447" rtl="0" eaLnBrk="1" latinLnBrk="0" hangingPunct="1">
              <a:spcBef>
                <a:spcPct val="20000"/>
              </a:spcBef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31013" indent="-281224" algn="l" defTabSz="562447" rtl="0" eaLnBrk="1" latinLnBrk="0" hangingPunct="1">
              <a:spcBef>
                <a:spcPct val="20000"/>
              </a:spcBef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3461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08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18356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80803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000" b="1" dirty="0">
                <a:solidFill>
                  <a:srgbClr val="DF680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Residencial</a:t>
            </a:r>
            <a:endParaRPr lang="es-ES" sz="2000" b="1" dirty="0">
              <a:solidFill>
                <a:srgbClr val="DF6806"/>
              </a:solidFill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0FF0F26B-BC66-2341-9DE2-96A6D0488906}"/>
              </a:ext>
            </a:extLst>
          </p:cNvPr>
          <p:cNvSpPr/>
          <p:nvPr/>
        </p:nvSpPr>
        <p:spPr>
          <a:xfrm>
            <a:off x="7804154" y="2959355"/>
            <a:ext cx="26243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Prohibición permanente de uso de calefactores y cocinas a leña en la Provincia de Santiago, y las comunas de San Bernardo y Puente Alto. Excepto los calefactores a pellets.</a:t>
            </a:r>
          </a:p>
        </p:txBody>
      </p:sp>
      <p:pic>
        <p:nvPicPr>
          <p:cNvPr id="47" name="Imagen 46" descr="Rectángulo&#10;&#10;Descripción generada automáticamente con confianza baja">
            <a:extLst>
              <a:ext uri="{FF2B5EF4-FFF2-40B4-BE49-F238E27FC236}">
                <a16:creationId xmlns:a16="http://schemas.microsoft.com/office/drawing/2014/main" id="{D2B0A24F-2231-A942-AE5A-10199BA141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875" y="4898347"/>
            <a:ext cx="6461285" cy="2275991"/>
          </a:xfrm>
          <a:prstGeom prst="rect">
            <a:avLst/>
          </a:prstGeom>
        </p:spPr>
      </p:pic>
      <p:sp>
        <p:nvSpPr>
          <p:cNvPr id="52" name="Marcador de contenido 2">
            <a:extLst>
              <a:ext uri="{FF2B5EF4-FFF2-40B4-BE49-F238E27FC236}">
                <a16:creationId xmlns:a16="http://schemas.microsoft.com/office/drawing/2014/main" id="{3C297A86-682E-6A4B-9608-616A2274A318}"/>
              </a:ext>
            </a:extLst>
          </p:cNvPr>
          <p:cNvSpPr txBox="1">
            <a:spLocks/>
          </p:cNvSpPr>
          <p:nvPr/>
        </p:nvSpPr>
        <p:spPr>
          <a:xfrm>
            <a:off x="917888" y="5599623"/>
            <a:ext cx="2368531" cy="527474"/>
          </a:xfrm>
          <a:prstGeom prst="rect">
            <a:avLst/>
          </a:prstGeom>
        </p:spPr>
        <p:txBody>
          <a:bodyPr vert="horz" lIns="112489" tIns="56245" rIns="112489" bIns="56245" rtlCol="0">
            <a:normAutofit/>
          </a:bodyPr>
          <a:lstStyle>
            <a:lvl1pPr marL="421836" indent="-421836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3977" indent="-351530" algn="l" defTabSz="562447" rtl="0" eaLnBrk="1" latinLnBrk="0" hangingPunct="1">
              <a:spcBef>
                <a:spcPct val="20000"/>
              </a:spcBef>
              <a:buFont typeface="Arial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06119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68566" indent="-281224" algn="l" defTabSz="562447" rtl="0" eaLnBrk="1" latinLnBrk="0" hangingPunct="1">
              <a:spcBef>
                <a:spcPct val="20000"/>
              </a:spcBef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31013" indent="-281224" algn="l" defTabSz="562447" rtl="0" eaLnBrk="1" latinLnBrk="0" hangingPunct="1">
              <a:spcBef>
                <a:spcPct val="20000"/>
              </a:spcBef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3461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08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18356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80803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000" b="1" dirty="0">
                <a:solidFill>
                  <a:srgbClr val="4E908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Otras medidas</a:t>
            </a:r>
            <a:endParaRPr lang="es-ES" sz="2000" b="1" dirty="0">
              <a:solidFill>
                <a:srgbClr val="4E908F"/>
              </a:solidFill>
            </a:endParaRP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A8A566CF-941F-1A40-B040-695EE1C918F6}"/>
              </a:ext>
            </a:extLst>
          </p:cNvPr>
          <p:cNvSpPr/>
          <p:nvPr/>
        </p:nvSpPr>
        <p:spPr>
          <a:xfrm>
            <a:off x="922278" y="6018240"/>
            <a:ext cx="23685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Construcción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 300 </a:t>
            </a: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kilómetros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ciclovías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y 3.000 </a:t>
            </a: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bici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estacionamientos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1309D167-27D8-7844-BE21-6F7CB8E5C745}"/>
              </a:ext>
            </a:extLst>
          </p:cNvPr>
          <p:cNvSpPr/>
          <p:nvPr/>
        </p:nvSpPr>
        <p:spPr>
          <a:xfrm>
            <a:off x="5357589" y="6032884"/>
            <a:ext cx="154571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Mejora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 combustibles.</a:t>
            </a:r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D5986AC9-058B-A640-8033-F2594546AF13}"/>
              </a:ext>
            </a:extLst>
          </p:cNvPr>
          <p:cNvSpPr/>
          <p:nvPr/>
        </p:nvSpPr>
        <p:spPr>
          <a:xfrm>
            <a:off x="3649252" y="6018240"/>
            <a:ext cx="144094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Incremento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áreas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verdes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629DBE44-F0D2-244C-8C0D-8CF60890E082}"/>
              </a:ext>
            </a:extLst>
          </p:cNvPr>
          <p:cNvCxnSpPr>
            <a:cxnSpLocks/>
          </p:cNvCxnSpPr>
          <p:nvPr/>
        </p:nvCxnSpPr>
        <p:spPr>
          <a:xfrm>
            <a:off x="3481783" y="6127097"/>
            <a:ext cx="0" cy="817988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59">
            <a:extLst>
              <a:ext uri="{FF2B5EF4-FFF2-40B4-BE49-F238E27FC236}">
                <a16:creationId xmlns:a16="http://schemas.microsoft.com/office/drawing/2014/main" id="{FCB0B899-9E1B-B940-A140-6F6353F63DFB}"/>
              </a:ext>
            </a:extLst>
          </p:cNvPr>
          <p:cNvCxnSpPr>
            <a:cxnSpLocks/>
          </p:cNvCxnSpPr>
          <p:nvPr/>
        </p:nvCxnSpPr>
        <p:spPr>
          <a:xfrm>
            <a:off x="5110323" y="6127097"/>
            <a:ext cx="0" cy="817988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282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Icono&#10;&#10;Descripción generada automáticamente">
            <a:extLst>
              <a:ext uri="{FF2B5EF4-FFF2-40B4-BE49-F238E27FC236}">
                <a16:creationId xmlns:a16="http://schemas.microsoft.com/office/drawing/2014/main" id="{12315A30-B2F4-3545-A90A-1E703CF93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671" y="2219867"/>
            <a:ext cx="6482332" cy="158392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ED7A99-38C9-DA48-B652-0174320A2A07}"/>
              </a:ext>
            </a:extLst>
          </p:cNvPr>
          <p:cNvSpPr txBox="1">
            <a:spLocks/>
          </p:cNvSpPr>
          <p:nvPr/>
        </p:nvSpPr>
        <p:spPr>
          <a:xfrm>
            <a:off x="3156544" y="4582068"/>
            <a:ext cx="5564586" cy="854445"/>
          </a:xfrm>
          <a:prstGeom prst="rect">
            <a:avLst/>
          </a:prstGeom>
        </p:spPr>
        <p:txBody>
          <a:bodyPr>
            <a:normAutofit/>
          </a:bodyPr>
          <a:lstStyle>
            <a:lvl1pPr marL="421836" indent="-421836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3977" indent="-351530" algn="l" defTabSz="562447" rtl="0" eaLnBrk="1" latinLnBrk="0" hangingPunct="1">
              <a:spcBef>
                <a:spcPct val="20000"/>
              </a:spcBef>
              <a:buFont typeface="Arial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06119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68566" indent="-281224" algn="l" defTabSz="562447" rtl="0" eaLnBrk="1" latinLnBrk="0" hangingPunct="1">
              <a:spcBef>
                <a:spcPct val="20000"/>
              </a:spcBef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31013" indent="-281224" algn="l" defTabSz="562447" rtl="0" eaLnBrk="1" latinLnBrk="0" hangingPunct="1">
              <a:spcBef>
                <a:spcPct val="20000"/>
              </a:spcBef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3461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08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18356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80803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sz="2400" dirty="0">
                <a:solidFill>
                  <a:srgbClr val="5FA3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</a:t>
            </a:r>
            <a:r>
              <a:rPr lang="es-ES" sz="2400" dirty="0" err="1">
                <a:solidFill>
                  <a:srgbClr val="5FA3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DescontaminemosSantiago</a:t>
            </a:r>
            <a:endParaRPr lang="es-ES" sz="2400" baseline="-25000" dirty="0">
              <a:solidFill>
                <a:srgbClr val="5FA3DA"/>
              </a:solidFill>
            </a:endParaRPr>
          </a:p>
          <a:p>
            <a:pPr marL="492142" lvl="2" indent="0">
              <a:buFont typeface="Arial"/>
              <a:buNone/>
            </a:pPr>
            <a:endParaRPr lang="es-ES" sz="2400" b="1" dirty="0">
              <a:solidFill>
                <a:srgbClr val="2C4C8C"/>
              </a:solidFill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C94ACA75-1883-2E40-B0DA-1A4F87C511F5}"/>
              </a:ext>
            </a:extLst>
          </p:cNvPr>
          <p:cNvCxnSpPr>
            <a:cxnSpLocks/>
          </p:cNvCxnSpPr>
          <p:nvPr/>
        </p:nvCxnSpPr>
        <p:spPr>
          <a:xfrm flipH="1">
            <a:off x="2697671" y="4334960"/>
            <a:ext cx="6482332" cy="0"/>
          </a:xfrm>
          <a:prstGeom prst="line">
            <a:avLst/>
          </a:prstGeom>
          <a:ln w="127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335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 descr="Icono&#10;&#10;Descripción generada automáticamente">
            <a:extLst>
              <a:ext uri="{FF2B5EF4-FFF2-40B4-BE49-F238E27FC236}">
                <a16:creationId xmlns:a16="http://schemas.microsoft.com/office/drawing/2014/main" id="{3B23C592-6FE5-1748-8C0C-190F65CE3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93484"/>
            <a:ext cx="11877675" cy="6418743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ABFA3589-C81E-5D44-98DF-4C8911303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884" y="358438"/>
            <a:ext cx="10689908" cy="1301486"/>
          </a:xfrm>
        </p:spPr>
        <p:txBody>
          <a:bodyPr>
            <a:normAutofit/>
          </a:bodyPr>
          <a:lstStyle/>
          <a:p>
            <a:r>
              <a:rPr lang="es-ES" dirty="0"/>
              <a:t>Composición de la atmósfera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924D53C-6B02-5741-BA53-CFA58A0C7083}"/>
              </a:ext>
            </a:extLst>
          </p:cNvPr>
          <p:cNvSpPr/>
          <p:nvPr/>
        </p:nvSpPr>
        <p:spPr>
          <a:xfrm>
            <a:off x="593884" y="6911400"/>
            <a:ext cx="8207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/>
            <a:r>
              <a:rPr lang="es-ES" sz="1200" dirty="0">
                <a:solidFill>
                  <a:srgbClr val="094E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</a:p>
          <a:p>
            <a:pPr marL="0" lvl="1" indent="-70306"/>
            <a:endParaRPr lang="es-ES" sz="1200" dirty="0">
              <a:solidFill>
                <a:srgbClr val="094EA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1" indent="-70306"/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Fuente: Adaptación. Guía de Calidad del Aire Educación Ambiental MMA.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46C2FBB1-7111-6E41-B57B-26DF1B2D2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7477" y="3904456"/>
            <a:ext cx="2530316" cy="8544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b="1" dirty="0">
                <a:solidFill>
                  <a:srgbClr val="388CD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78,08%</a:t>
            </a:r>
          </a:p>
          <a:p>
            <a:pPr marL="0" indent="0">
              <a:buNone/>
            </a:pPr>
            <a:r>
              <a:rPr lang="es-E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Nitrógeno</a:t>
            </a:r>
            <a:endParaRPr lang="es-ES" sz="1800" dirty="0"/>
          </a:p>
          <a:p>
            <a:pPr marL="492142" lvl="2" indent="0">
              <a:buNone/>
            </a:pPr>
            <a:endParaRPr lang="es-ES" sz="2400" b="1" dirty="0">
              <a:solidFill>
                <a:srgbClr val="2C4C8C"/>
              </a:solidFill>
            </a:endParaRP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BB20E001-B1C2-F14C-9BCA-3162528799BE}"/>
              </a:ext>
            </a:extLst>
          </p:cNvPr>
          <p:cNvSpPr txBox="1">
            <a:spLocks/>
          </p:cNvSpPr>
          <p:nvPr/>
        </p:nvSpPr>
        <p:spPr>
          <a:xfrm>
            <a:off x="1599921" y="3904456"/>
            <a:ext cx="2530316" cy="854445"/>
          </a:xfrm>
          <a:prstGeom prst="rect">
            <a:avLst/>
          </a:prstGeom>
        </p:spPr>
        <p:txBody>
          <a:bodyPr vert="horz" lIns="112489" tIns="56245" rIns="112489" bIns="56245" rtlCol="0">
            <a:normAutofit/>
          </a:bodyPr>
          <a:lstStyle>
            <a:lvl1pPr marL="421836" indent="-421836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3977" indent="-351530" algn="l" defTabSz="562447" rtl="0" eaLnBrk="1" latinLnBrk="0" hangingPunct="1">
              <a:spcBef>
                <a:spcPct val="20000"/>
              </a:spcBef>
              <a:buFont typeface="Arial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06119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68566" indent="-281224" algn="l" defTabSz="562447" rtl="0" eaLnBrk="1" latinLnBrk="0" hangingPunct="1">
              <a:spcBef>
                <a:spcPct val="20000"/>
              </a:spcBef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31013" indent="-281224" algn="l" defTabSz="562447" rtl="0" eaLnBrk="1" latinLnBrk="0" hangingPunct="1">
              <a:spcBef>
                <a:spcPct val="20000"/>
              </a:spcBef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3461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08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18356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80803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>
                <a:solidFill>
                  <a:srgbClr val="E311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20,95%</a:t>
            </a:r>
          </a:p>
          <a:p>
            <a:pPr marL="0" indent="0">
              <a:buFont typeface="Arial"/>
              <a:buNone/>
            </a:pPr>
            <a:r>
              <a:rPr lang="es-E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Oxígeno</a:t>
            </a:r>
            <a:endParaRPr lang="es-ES" sz="1800" dirty="0"/>
          </a:p>
          <a:p>
            <a:pPr marL="492142" lvl="2" indent="0">
              <a:buFont typeface="Arial"/>
              <a:buNone/>
            </a:pPr>
            <a:endParaRPr lang="es-ES" sz="2400" b="1" dirty="0">
              <a:solidFill>
                <a:srgbClr val="2C4C8C"/>
              </a:solidFill>
            </a:endParaRP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A1D93847-3327-DE44-8762-5999B4150288}"/>
              </a:ext>
            </a:extLst>
          </p:cNvPr>
          <p:cNvSpPr txBox="1">
            <a:spLocks/>
          </p:cNvSpPr>
          <p:nvPr/>
        </p:nvSpPr>
        <p:spPr>
          <a:xfrm>
            <a:off x="1599921" y="2513806"/>
            <a:ext cx="2530316" cy="854445"/>
          </a:xfrm>
          <a:prstGeom prst="rect">
            <a:avLst/>
          </a:prstGeom>
        </p:spPr>
        <p:txBody>
          <a:bodyPr vert="horz" lIns="112489" tIns="56245" rIns="112489" bIns="56245" rtlCol="0">
            <a:normAutofit/>
          </a:bodyPr>
          <a:lstStyle>
            <a:lvl1pPr marL="421836" indent="-421836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3977" indent="-351530" algn="l" defTabSz="562447" rtl="0" eaLnBrk="1" latinLnBrk="0" hangingPunct="1">
              <a:spcBef>
                <a:spcPct val="20000"/>
              </a:spcBef>
              <a:buFont typeface="Arial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06119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68566" indent="-281224" algn="l" defTabSz="562447" rtl="0" eaLnBrk="1" latinLnBrk="0" hangingPunct="1">
              <a:spcBef>
                <a:spcPct val="20000"/>
              </a:spcBef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31013" indent="-281224" algn="l" defTabSz="562447" rtl="0" eaLnBrk="1" latinLnBrk="0" hangingPunct="1">
              <a:spcBef>
                <a:spcPct val="20000"/>
              </a:spcBef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3461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08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18356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80803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>
                <a:solidFill>
                  <a:srgbClr val="5339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0,94%</a:t>
            </a:r>
          </a:p>
          <a:p>
            <a:pPr marL="0" indent="0">
              <a:buFont typeface="Arial"/>
              <a:buNone/>
            </a:pPr>
            <a:r>
              <a:rPr lang="es-E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Otros gases</a:t>
            </a:r>
            <a:endParaRPr lang="es-ES" sz="1800" dirty="0"/>
          </a:p>
          <a:p>
            <a:pPr marL="492142" lvl="2" indent="0">
              <a:buFont typeface="Arial"/>
              <a:buNone/>
            </a:pPr>
            <a:endParaRPr lang="es-ES" sz="2400" b="1" dirty="0">
              <a:solidFill>
                <a:srgbClr val="2C4C8C"/>
              </a:solidFill>
            </a:endParaRP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3EFC8FD3-BBA0-194C-B720-9E06343B8E28}"/>
              </a:ext>
            </a:extLst>
          </p:cNvPr>
          <p:cNvSpPr txBox="1">
            <a:spLocks/>
          </p:cNvSpPr>
          <p:nvPr/>
        </p:nvSpPr>
        <p:spPr>
          <a:xfrm>
            <a:off x="8657477" y="2513806"/>
            <a:ext cx="2530316" cy="854445"/>
          </a:xfrm>
          <a:prstGeom prst="rect">
            <a:avLst/>
          </a:prstGeom>
        </p:spPr>
        <p:txBody>
          <a:bodyPr vert="horz" lIns="112489" tIns="56245" rIns="112489" bIns="56245" rtlCol="0">
            <a:normAutofit/>
          </a:bodyPr>
          <a:lstStyle>
            <a:lvl1pPr marL="421836" indent="-421836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3977" indent="-351530" algn="l" defTabSz="562447" rtl="0" eaLnBrk="1" latinLnBrk="0" hangingPunct="1">
              <a:spcBef>
                <a:spcPct val="20000"/>
              </a:spcBef>
              <a:buFont typeface="Arial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06119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68566" indent="-281224" algn="l" defTabSz="562447" rtl="0" eaLnBrk="1" latinLnBrk="0" hangingPunct="1">
              <a:spcBef>
                <a:spcPct val="20000"/>
              </a:spcBef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31013" indent="-281224" algn="l" defTabSz="562447" rtl="0" eaLnBrk="1" latinLnBrk="0" hangingPunct="1">
              <a:spcBef>
                <a:spcPct val="20000"/>
              </a:spcBef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3461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08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18356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80803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>
                <a:solidFill>
                  <a:srgbClr val="67A9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0,03%</a:t>
            </a:r>
          </a:p>
          <a:p>
            <a:pPr marL="0" indent="0">
              <a:buFont typeface="Arial"/>
              <a:buNone/>
            </a:pPr>
            <a:r>
              <a:rPr lang="es-E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Dióxido de carbono</a:t>
            </a:r>
            <a:endParaRPr lang="es-ES" sz="1800" dirty="0"/>
          </a:p>
          <a:p>
            <a:pPr marL="492142" lvl="2" indent="0">
              <a:buFont typeface="Arial"/>
              <a:buNone/>
            </a:pPr>
            <a:endParaRPr lang="es-ES" sz="2400" b="1" dirty="0">
              <a:solidFill>
                <a:srgbClr val="2C4C8C"/>
              </a:solidFill>
            </a:endParaRPr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944BCAAE-B766-BF41-90E4-C033A27C407B}"/>
              </a:ext>
            </a:extLst>
          </p:cNvPr>
          <p:cNvCxnSpPr>
            <a:cxnSpLocks/>
          </p:cNvCxnSpPr>
          <p:nvPr/>
        </p:nvCxnSpPr>
        <p:spPr>
          <a:xfrm flipH="1">
            <a:off x="3296588" y="2737993"/>
            <a:ext cx="263041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3A68C4F6-75FC-8D40-8397-412F9A27D199}"/>
              </a:ext>
            </a:extLst>
          </p:cNvPr>
          <p:cNvCxnSpPr>
            <a:cxnSpLocks/>
          </p:cNvCxnSpPr>
          <p:nvPr/>
        </p:nvCxnSpPr>
        <p:spPr>
          <a:xfrm flipH="1">
            <a:off x="3296588" y="4142250"/>
            <a:ext cx="263041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F653AA12-2C95-4749-80BF-EDCE06E94EC5}"/>
              </a:ext>
            </a:extLst>
          </p:cNvPr>
          <p:cNvCxnSpPr>
            <a:cxnSpLocks/>
          </p:cNvCxnSpPr>
          <p:nvPr/>
        </p:nvCxnSpPr>
        <p:spPr>
          <a:xfrm flipH="1">
            <a:off x="8282245" y="2737993"/>
            <a:ext cx="263041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C45925C3-50AD-CD41-AF55-960692F7058E}"/>
              </a:ext>
            </a:extLst>
          </p:cNvPr>
          <p:cNvCxnSpPr>
            <a:cxnSpLocks/>
          </p:cNvCxnSpPr>
          <p:nvPr/>
        </p:nvCxnSpPr>
        <p:spPr>
          <a:xfrm flipH="1">
            <a:off x="8282245" y="4142250"/>
            <a:ext cx="263041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7678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3360D273-C33C-1B41-B936-F7D29EF884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8" t="6945" r="18836" b="4737"/>
          <a:stretch/>
        </p:blipFill>
        <p:spPr>
          <a:xfrm>
            <a:off x="-228054" y="1448049"/>
            <a:ext cx="4911566" cy="6543217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ABFA3589-C81E-5D44-98DF-4C8911303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884" y="358438"/>
            <a:ext cx="10689908" cy="1301486"/>
          </a:xfrm>
        </p:spPr>
        <p:txBody>
          <a:bodyPr>
            <a:normAutofit/>
          </a:bodyPr>
          <a:lstStyle/>
          <a:p>
            <a:r>
              <a:rPr lang="es-ES" dirty="0"/>
              <a:t>¿Qué es la contaminación atmosférica?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924D53C-6B02-5741-BA53-CFA58A0C7083}"/>
              </a:ext>
            </a:extLst>
          </p:cNvPr>
          <p:cNvSpPr/>
          <p:nvPr/>
        </p:nvSpPr>
        <p:spPr>
          <a:xfrm>
            <a:off x="4834600" y="6911400"/>
            <a:ext cx="8207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/>
            <a:r>
              <a:rPr lang="es-ES" sz="1200" dirty="0">
                <a:solidFill>
                  <a:srgbClr val="094E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</a:p>
          <a:p>
            <a:pPr marL="0" lvl="1" indent="-70306"/>
            <a:endParaRPr lang="es-ES" sz="1200" dirty="0">
              <a:solidFill>
                <a:srgbClr val="094EA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1" indent="-70306"/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Fuente: Guía de Calidad del Aire Educación Ambiental MMA.</a:t>
            </a:r>
          </a:p>
        </p:txBody>
      </p:sp>
      <p:sp>
        <p:nvSpPr>
          <p:cNvPr id="16" name="Marcador de contenido 2">
            <a:extLst>
              <a:ext uri="{FF2B5EF4-FFF2-40B4-BE49-F238E27FC236}">
                <a16:creationId xmlns:a16="http://schemas.microsoft.com/office/drawing/2014/main" id="{81E8182B-69A7-8549-B9B2-B97110350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4600" y="3008827"/>
            <a:ext cx="5781361" cy="22322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b="1" dirty="0">
                <a:solidFill>
                  <a:srgbClr val="2C4C8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contaminación atmosférica es la presencia de contaminantes que perjudican la vida y la salud de los seres humanos, animales y plantas.</a:t>
            </a:r>
            <a:endParaRPr lang="es-ES" sz="2400" b="1" dirty="0">
              <a:solidFill>
                <a:srgbClr val="2C4C8C"/>
              </a:solidFill>
            </a:endParaRPr>
          </a:p>
          <a:p>
            <a:pPr marL="492142" lvl="2" indent="0">
              <a:buNone/>
            </a:pPr>
            <a:endParaRPr lang="es-ES" sz="2400" b="1" dirty="0">
              <a:solidFill>
                <a:srgbClr val="2C4C8C"/>
              </a:solidFill>
            </a:endParaRPr>
          </a:p>
          <a:p>
            <a:pPr marL="492142" lvl="2" indent="0">
              <a:buNone/>
            </a:pPr>
            <a:endParaRPr lang="es-ES" sz="2400" b="1" dirty="0">
              <a:solidFill>
                <a:srgbClr val="2C4C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662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ángulo 71">
            <a:extLst>
              <a:ext uri="{FF2B5EF4-FFF2-40B4-BE49-F238E27FC236}">
                <a16:creationId xmlns:a16="http://schemas.microsoft.com/office/drawing/2014/main" id="{BF0484CB-1DBF-AF44-986F-B67B74B8D985}"/>
              </a:ext>
            </a:extLst>
          </p:cNvPr>
          <p:cNvSpPr/>
          <p:nvPr/>
        </p:nvSpPr>
        <p:spPr>
          <a:xfrm>
            <a:off x="0" y="1418220"/>
            <a:ext cx="11877675" cy="1760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_tradnl" baseline="300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884" y="358438"/>
            <a:ext cx="10689908" cy="1301486"/>
          </a:xfrm>
        </p:spPr>
        <p:txBody>
          <a:bodyPr>
            <a:normAutofit/>
          </a:bodyPr>
          <a:lstStyle/>
          <a:p>
            <a:r>
              <a:rPr lang="es-ES" dirty="0"/>
              <a:t>Origen de los contaminantes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01052" y="1889155"/>
            <a:ext cx="3410025" cy="85444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2400" b="1" dirty="0">
                <a:solidFill>
                  <a:srgbClr val="2C4C8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Fuentes </a:t>
            </a:r>
          </a:p>
          <a:p>
            <a:pPr marL="0" indent="0">
              <a:buNone/>
            </a:pPr>
            <a:r>
              <a:rPr lang="es-ES" sz="2400" b="1" dirty="0">
                <a:solidFill>
                  <a:srgbClr val="2C4C8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Naturales</a:t>
            </a:r>
            <a:endParaRPr lang="es-ES" sz="2400" b="1" dirty="0">
              <a:solidFill>
                <a:srgbClr val="2C4C8C"/>
              </a:solidFill>
            </a:endParaRPr>
          </a:p>
          <a:p>
            <a:pPr marL="492142" lvl="2" indent="0">
              <a:buNone/>
            </a:pPr>
            <a:endParaRPr lang="es-ES" sz="2400" b="1" dirty="0">
              <a:solidFill>
                <a:srgbClr val="2C4C8C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C55ECED-D0F4-BC43-9E5F-32CB3A2E2E5A}"/>
              </a:ext>
            </a:extLst>
          </p:cNvPr>
          <p:cNvSpPr/>
          <p:nvPr/>
        </p:nvSpPr>
        <p:spPr>
          <a:xfrm>
            <a:off x="2115989" y="3544228"/>
            <a:ext cx="3135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/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Polen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2310C69B-3A22-8F49-9183-5B33D9CCA53A}"/>
              </a:ext>
            </a:extLst>
          </p:cNvPr>
          <p:cNvSpPr txBox="1">
            <a:spLocks/>
          </p:cNvSpPr>
          <p:nvPr/>
        </p:nvSpPr>
        <p:spPr>
          <a:xfrm>
            <a:off x="6057073" y="1889155"/>
            <a:ext cx="3410025" cy="854445"/>
          </a:xfrm>
          <a:prstGeom prst="rect">
            <a:avLst/>
          </a:prstGeom>
        </p:spPr>
        <p:txBody>
          <a:bodyPr vert="horz" lIns="112489" tIns="56245" rIns="112489" bIns="56245" rtlCol="0">
            <a:normAutofit/>
          </a:bodyPr>
          <a:lstStyle>
            <a:lvl1pPr marL="421836" indent="-421836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3977" indent="-351530" algn="l" defTabSz="562447" rtl="0" eaLnBrk="1" latinLnBrk="0" hangingPunct="1">
              <a:spcBef>
                <a:spcPct val="20000"/>
              </a:spcBef>
              <a:buFont typeface="Arial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06119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68566" indent="-281224" algn="l" defTabSz="562447" rtl="0" eaLnBrk="1" latinLnBrk="0" hangingPunct="1">
              <a:spcBef>
                <a:spcPct val="20000"/>
              </a:spcBef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31013" indent="-281224" algn="l" defTabSz="562447" rtl="0" eaLnBrk="1" latinLnBrk="0" hangingPunct="1">
              <a:spcBef>
                <a:spcPct val="20000"/>
              </a:spcBef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3461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908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18356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80803" indent="-281224" algn="l" defTabSz="562447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>
                <a:solidFill>
                  <a:srgbClr val="2C4C8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Fuentes Antropogénicas</a:t>
            </a:r>
            <a:endParaRPr lang="es-ES" sz="2400" b="1" dirty="0">
              <a:solidFill>
                <a:srgbClr val="2C4C8C"/>
              </a:solidFill>
            </a:endParaRPr>
          </a:p>
          <a:p>
            <a:pPr marL="492142" lvl="2" indent="0">
              <a:buFont typeface="Arial"/>
              <a:buNone/>
            </a:pPr>
            <a:endParaRPr lang="es-ES" sz="2400" b="1" dirty="0">
              <a:solidFill>
                <a:srgbClr val="2C4C8C"/>
              </a:solidFill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406950DC-2B4B-B142-9ECE-556CD28198D4}"/>
              </a:ext>
            </a:extLst>
          </p:cNvPr>
          <p:cNvCxnSpPr>
            <a:cxnSpLocks/>
          </p:cNvCxnSpPr>
          <p:nvPr/>
        </p:nvCxnSpPr>
        <p:spPr>
          <a:xfrm>
            <a:off x="5043859" y="1418220"/>
            <a:ext cx="0" cy="5746391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ángulo 7">
            <a:extLst>
              <a:ext uri="{FF2B5EF4-FFF2-40B4-BE49-F238E27FC236}">
                <a16:creationId xmlns:a16="http://schemas.microsoft.com/office/drawing/2014/main" id="{CBB86BBA-F1DB-1A45-8884-654325F609EB}"/>
              </a:ext>
            </a:extLst>
          </p:cNvPr>
          <p:cNvSpPr/>
          <p:nvPr/>
        </p:nvSpPr>
        <p:spPr>
          <a:xfrm>
            <a:off x="2115989" y="4343353"/>
            <a:ext cx="3135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/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Erupciones volcánicas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4B8DD28-15D5-374A-8217-45773E5C17AA}"/>
              </a:ext>
            </a:extLst>
          </p:cNvPr>
          <p:cNvSpPr/>
          <p:nvPr/>
        </p:nvSpPr>
        <p:spPr>
          <a:xfrm>
            <a:off x="6067958" y="2754974"/>
            <a:ext cx="455543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/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FUENTES FIJAS / FUENTES MÓVILES / FUENTES FUGITIVAS</a:t>
            </a:r>
          </a:p>
        </p:txBody>
      </p:sp>
      <p:pic>
        <p:nvPicPr>
          <p:cNvPr id="16" name="Imagen 15" descr="Icono&#10;&#10;Descripción generada automáticamente">
            <a:extLst>
              <a:ext uri="{FF2B5EF4-FFF2-40B4-BE49-F238E27FC236}">
                <a16:creationId xmlns:a16="http://schemas.microsoft.com/office/drawing/2014/main" id="{D8FB8A40-47F1-434A-98C1-ABA5E9FFA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172" y="3385479"/>
            <a:ext cx="673530" cy="673530"/>
          </a:xfrm>
          <a:prstGeom prst="rect">
            <a:avLst/>
          </a:prstGeom>
        </p:spPr>
      </p:pic>
      <p:pic>
        <p:nvPicPr>
          <p:cNvPr id="18" name="Imagen 17" descr="Icono&#10;&#10;Descripción generada automáticamente">
            <a:extLst>
              <a:ext uri="{FF2B5EF4-FFF2-40B4-BE49-F238E27FC236}">
                <a16:creationId xmlns:a16="http://schemas.microsoft.com/office/drawing/2014/main" id="{78177FB0-A4E0-4F4A-BC15-C895A1EE3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618" y="4152782"/>
            <a:ext cx="673531" cy="673531"/>
          </a:xfrm>
          <a:prstGeom prst="rect">
            <a:avLst/>
          </a:prstGeom>
        </p:spPr>
      </p:pic>
      <p:pic>
        <p:nvPicPr>
          <p:cNvPr id="20" name="Imagen 19" descr="Icono&#10;&#10;Descripción generada automáticamente">
            <a:extLst>
              <a:ext uri="{FF2B5EF4-FFF2-40B4-BE49-F238E27FC236}">
                <a16:creationId xmlns:a16="http://schemas.microsoft.com/office/drawing/2014/main" id="{0ADD6598-567A-6B4F-8909-7C11EBABB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5172" y="4939747"/>
            <a:ext cx="673530" cy="673530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820AB774-64AD-8D4A-8A8B-48E926D623F4}"/>
              </a:ext>
            </a:extLst>
          </p:cNvPr>
          <p:cNvSpPr/>
          <p:nvPr/>
        </p:nvSpPr>
        <p:spPr>
          <a:xfrm>
            <a:off x="2115989" y="5142478"/>
            <a:ext cx="3135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/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Erosión eólica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C3641670-1918-8741-9ACA-2B7A0D2F1458}"/>
              </a:ext>
            </a:extLst>
          </p:cNvPr>
          <p:cNvSpPr/>
          <p:nvPr/>
        </p:nvSpPr>
        <p:spPr>
          <a:xfrm>
            <a:off x="6970016" y="3446328"/>
            <a:ext cx="31351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/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Tubos de escape </a:t>
            </a:r>
          </a:p>
          <a:p>
            <a:pPr marL="0" lvl="1" indent="-70306"/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los vehículos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B8666D69-36CF-7C4D-8FF0-426867356EAD}"/>
              </a:ext>
            </a:extLst>
          </p:cNvPr>
          <p:cNvSpPr/>
          <p:nvPr/>
        </p:nvSpPr>
        <p:spPr>
          <a:xfrm>
            <a:off x="6966425" y="4343353"/>
            <a:ext cx="3135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/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Transporte en ruta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13B24D55-C846-3E43-88A5-7614908AEA2A}"/>
              </a:ext>
            </a:extLst>
          </p:cNvPr>
          <p:cNvSpPr/>
          <p:nvPr/>
        </p:nvSpPr>
        <p:spPr>
          <a:xfrm>
            <a:off x="6966425" y="5118719"/>
            <a:ext cx="3135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/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Actividades industriales</a:t>
            </a:r>
          </a:p>
        </p:txBody>
      </p:sp>
      <p:pic>
        <p:nvPicPr>
          <p:cNvPr id="37" name="Imagen 36" descr="Icono&#10;&#10;Descripción generada automáticamente">
            <a:extLst>
              <a:ext uri="{FF2B5EF4-FFF2-40B4-BE49-F238E27FC236}">
                <a16:creationId xmlns:a16="http://schemas.microsoft.com/office/drawing/2014/main" id="{164FE32E-DF45-A54C-BA48-33A6FB3AD2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2270" y="3357692"/>
            <a:ext cx="673550" cy="673550"/>
          </a:xfrm>
          <a:prstGeom prst="rect">
            <a:avLst/>
          </a:prstGeom>
        </p:spPr>
      </p:pic>
      <p:pic>
        <p:nvPicPr>
          <p:cNvPr id="38" name="Imagen 37" descr="Icono&#10;&#10;Descripción generada automáticamente">
            <a:extLst>
              <a:ext uri="{FF2B5EF4-FFF2-40B4-BE49-F238E27FC236}">
                <a16:creationId xmlns:a16="http://schemas.microsoft.com/office/drawing/2014/main" id="{4EFE4B63-957E-B04D-8B0F-7FDBE704FB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2263" y="4152782"/>
            <a:ext cx="673550" cy="673550"/>
          </a:xfrm>
          <a:prstGeom prst="rect">
            <a:avLst/>
          </a:prstGeom>
        </p:spPr>
      </p:pic>
      <p:pic>
        <p:nvPicPr>
          <p:cNvPr id="39" name="Imagen 38" descr="Icono&#10;&#10;Descripción generada automáticamente">
            <a:extLst>
              <a:ext uri="{FF2B5EF4-FFF2-40B4-BE49-F238E27FC236}">
                <a16:creationId xmlns:a16="http://schemas.microsoft.com/office/drawing/2014/main" id="{8A2E0119-C191-DC45-B290-6FC78E9EF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2263" y="4939747"/>
            <a:ext cx="673548" cy="673548"/>
          </a:xfrm>
          <a:prstGeom prst="rect">
            <a:avLst/>
          </a:prstGeom>
        </p:spPr>
      </p:pic>
      <p:pic>
        <p:nvPicPr>
          <p:cNvPr id="41" name="Imagen 40" descr="Icono&#10;&#10;Descripción generada automáticamente">
            <a:extLst>
              <a:ext uri="{FF2B5EF4-FFF2-40B4-BE49-F238E27FC236}">
                <a16:creationId xmlns:a16="http://schemas.microsoft.com/office/drawing/2014/main" id="{09218B4D-42EF-9E47-ABA8-BA2F548716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2263" y="5717145"/>
            <a:ext cx="673548" cy="673548"/>
          </a:xfrm>
          <a:prstGeom prst="rect">
            <a:avLst/>
          </a:prstGeom>
        </p:spPr>
      </p:pic>
      <p:pic>
        <p:nvPicPr>
          <p:cNvPr id="43" name="Imagen 42" descr="Icono&#10;&#10;Descripción generada automáticamente">
            <a:extLst>
              <a:ext uri="{FF2B5EF4-FFF2-40B4-BE49-F238E27FC236}">
                <a16:creationId xmlns:a16="http://schemas.microsoft.com/office/drawing/2014/main" id="{453B93E3-0068-D646-A0FA-35DAA507AB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5739" y="6494543"/>
            <a:ext cx="670068" cy="670068"/>
          </a:xfrm>
          <a:prstGeom prst="rect">
            <a:avLst/>
          </a:prstGeom>
        </p:spPr>
      </p:pic>
      <p:sp>
        <p:nvSpPr>
          <p:cNvPr id="44" name="Rectángulo 43">
            <a:extLst>
              <a:ext uri="{FF2B5EF4-FFF2-40B4-BE49-F238E27FC236}">
                <a16:creationId xmlns:a16="http://schemas.microsoft.com/office/drawing/2014/main" id="{1BCD0D33-35E6-7A4E-998B-FFF62B090BB0}"/>
              </a:ext>
            </a:extLst>
          </p:cNvPr>
          <p:cNvSpPr/>
          <p:nvPr/>
        </p:nvSpPr>
        <p:spPr>
          <a:xfrm>
            <a:off x="6966425" y="5771431"/>
            <a:ext cx="31351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/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Polvo suspendido </a:t>
            </a:r>
          </a:p>
          <a:p>
            <a:pPr marL="0" lvl="1" indent="-70306"/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las calles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5733C564-B6AB-2243-A7D1-4DF5F5273762}"/>
              </a:ext>
            </a:extLst>
          </p:cNvPr>
          <p:cNvSpPr/>
          <p:nvPr/>
        </p:nvSpPr>
        <p:spPr>
          <a:xfrm>
            <a:off x="6966425" y="6579953"/>
            <a:ext cx="31351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/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Combustión </a:t>
            </a:r>
          </a:p>
          <a:p>
            <a:pPr marL="0" lvl="1" indent="-70306"/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residencial de leña</a:t>
            </a:r>
          </a:p>
        </p:txBody>
      </p:sp>
    </p:spTree>
    <p:extLst>
      <p:ext uri="{BB962C8B-B14F-4D97-AF65-F5344CB8AC3E}">
        <p14:creationId xmlns:p14="http://schemas.microsoft.com/office/powerpoint/2010/main" val="4073354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884" y="358438"/>
            <a:ext cx="10689908" cy="1301486"/>
          </a:xfrm>
        </p:spPr>
        <p:txBody>
          <a:bodyPr>
            <a:normAutofit/>
          </a:bodyPr>
          <a:lstStyle/>
          <a:p>
            <a:r>
              <a:rPr lang="es-ES" dirty="0"/>
              <a:t>Principales contaminantes</a:t>
            </a:r>
          </a:p>
        </p:txBody>
      </p:sp>
      <p:pic>
        <p:nvPicPr>
          <p:cNvPr id="8" name="Imagen 7" descr="Forma&#10;&#10;Descripción generada automáticamente">
            <a:extLst>
              <a:ext uri="{FF2B5EF4-FFF2-40B4-BE49-F238E27FC236}">
                <a16:creationId xmlns:a16="http://schemas.microsoft.com/office/drawing/2014/main" id="{0A298EFE-B091-F54F-993D-20766A580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230" y="1659924"/>
            <a:ext cx="8249214" cy="497994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34780832-55D5-9648-A062-86A40CB93AB8}"/>
              </a:ext>
            </a:extLst>
          </p:cNvPr>
          <p:cNvSpPr/>
          <p:nvPr/>
        </p:nvSpPr>
        <p:spPr>
          <a:xfrm>
            <a:off x="3153651" y="2707402"/>
            <a:ext cx="151946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 algn="ctr"/>
            <a:r>
              <a:rPr lang="es-ES" sz="1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Monóxido </a:t>
            </a:r>
          </a:p>
          <a:p>
            <a:pPr marL="0" lvl="1" indent="-70306" algn="ctr"/>
            <a:r>
              <a:rPr lang="es-ES" sz="1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Carbono</a:t>
            </a:r>
          </a:p>
          <a:p>
            <a:pPr marL="0" lvl="1" indent="-70306" algn="ctr"/>
            <a:r>
              <a:rPr lang="es-ES" sz="1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599EB2C-F400-5047-81CE-B363A79A5958}"/>
              </a:ext>
            </a:extLst>
          </p:cNvPr>
          <p:cNvSpPr/>
          <p:nvPr/>
        </p:nvSpPr>
        <p:spPr>
          <a:xfrm>
            <a:off x="5190723" y="2707402"/>
            <a:ext cx="171196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 algn="ctr"/>
            <a:r>
              <a:rPr lang="es-ES" sz="1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Material </a:t>
            </a:r>
            <a:r>
              <a:rPr lang="es-ES" sz="15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Particulado</a:t>
            </a:r>
            <a:endParaRPr lang="es-ES" sz="15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1" indent="-70306" algn="ctr"/>
            <a:r>
              <a:rPr lang="es-ES" sz="1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MP</a:t>
            </a:r>
            <a:r>
              <a:rPr lang="es-ES" sz="1500" b="1" baseline="-25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es-ES" sz="1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y MP</a:t>
            </a:r>
            <a:r>
              <a:rPr lang="es-ES" sz="1500" b="1" baseline="-25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2,5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30CDB62-F1EB-FF4B-AD9D-234172C3E576}"/>
              </a:ext>
            </a:extLst>
          </p:cNvPr>
          <p:cNvSpPr/>
          <p:nvPr/>
        </p:nvSpPr>
        <p:spPr>
          <a:xfrm>
            <a:off x="7293570" y="2707402"/>
            <a:ext cx="171196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 algn="ctr"/>
            <a:r>
              <a:rPr lang="es-ES" sz="1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Óxidos </a:t>
            </a:r>
            <a:br>
              <a:rPr lang="es-ES" sz="1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ES" sz="1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Azufre</a:t>
            </a:r>
          </a:p>
          <a:p>
            <a:pPr marL="0" lvl="1" indent="-70306" algn="ctr"/>
            <a:r>
              <a:rPr lang="es-ES" sz="15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SOx</a:t>
            </a:r>
            <a:endParaRPr lang="es-ES" sz="1500" b="1" baseline="-25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E775E90-810E-6642-872D-472BFFD620F9}"/>
              </a:ext>
            </a:extLst>
          </p:cNvPr>
          <p:cNvSpPr/>
          <p:nvPr/>
        </p:nvSpPr>
        <p:spPr>
          <a:xfrm>
            <a:off x="3153651" y="3924266"/>
            <a:ext cx="151946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 algn="ctr"/>
            <a:r>
              <a:rPr lang="es-ES" sz="1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Óxidos </a:t>
            </a:r>
            <a:br>
              <a:rPr lang="es-ES" sz="1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ES" sz="1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Nitrógeno</a:t>
            </a:r>
          </a:p>
          <a:p>
            <a:pPr marL="0" lvl="1" indent="-70306" algn="ctr"/>
            <a:r>
              <a:rPr lang="es-ES" sz="15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NOx</a:t>
            </a:r>
            <a:endParaRPr lang="es-ES" sz="1500" b="1" baseline="-25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D4046285-225F-6343-9D6B-1196B9C5BA6A}"/>
              </a:ext>
            </a:extLst>
          </p:cNvPr>
          <p:cNvSpPr/>
          <p:nvPr/>
        </p:nvSpPr>
        <p:spPr>
          <a:xfrm>
            <a:off x="5009084" y="3924266"/>
            <a:ext cx="207524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 algn="ctr"/>
            <a:r>
              <a:rPr lang="es-ES" sz="1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Compuestos  </a:t>
            </a:r>
            <a:br>
              <a:rPr lang="es-ES" sz="1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ES" sz="1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Orgánicos Volátiles</a:t>
            </a:r>
          </a:p>
          <a:p>
            <a:pPr marL="0" lvl="1" indent="-70306" algn="ctr"/>
            <a:r>
              <a:rPr lang="es-ES" sz="15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COV’s</a:t>
            </a:r>
            <a:endParaRPr lang="es-ES" sz="1500" b="1" baseline="-25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4A7015B-3A3A-214D-99E9-51C732A71041}"/>
              </a:ext>
            </a:extLst>
          </p:cNvPr>
          <p:cNvSpPr/>
          <p:nvPr/>
        </p:nvSpPr>
        <p:spPr>
          <a:xfrm>
            <a:off x="7204561" y="3924266"/>
            <a:ext cx="188998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 algn="ctr"/>
            <a:r>
              <a:rPr lang="es-ES" sz="1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Ozono </a:t>
            </a:r>
          </a:p>
          <a:p>
            <a:pPr marL="0" lvl="1" indent="-70306" algn="ctr"/>
            <a:r>
              <a:rPr lang="es-ES" sz="1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Troposférico</a:t>
            </a:r>
          </a:p>
          <a:p>
            <a:pPr marL="0" lvl="1" indent="-70306" algn="ctr"/>
            <a:r>
              <a:rPr lang="es-ES" sz="1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r>
              <a:rPr lang="es-ES" sz="1500" b="1" baseline="-25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BA329F28-FB3D-BA46-8B7F-883A59B3404B}"/>
              </a:ext>
            </a:extLst>
          </p:cNvPr>
          <p:cNvSpPr/>
          <p:nvPr/>
        </p:nvSpPr>
        <p:spPr>
          <a:xfrm>
            <a:off x="2711006" y="6836296"/>
            <a:ext cx="17023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 algn="ctr"/>
            <a:r>
              <a:rPr lang="es-ES" sz="1200" b="1" dirty="0">
                <a:solidFill>
                  <a:srgbClr val="89AF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TRANSPORTE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95333580-2796-3B47-B4EC-02BC6CE0C0DE}"/>
              </a:ext>
            </a:extLst>
          </p:cNvPr>
          <p:cNvSpPr/>
          <p:nvPr/>
        </p:nvSpPr>
        <p:spPr>
          <a:xfrm>
            <a:off x="4355548" y="6836296"/>
            <a:ext cx="17023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 algn="ctr"/>
            <a:r>
              <a:rPr lang="es-ES" sz="1200" b="1" dirty="0">
                <a:solidFill>
                  <a:srgbClr val="89AF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INDUSTRIA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7E696C85-1CC9-4840-ACF2-69AA5E519C4A}"/>
              </a:ext>
            </a:extLst>
          </p:cNvPr>
          <p:cNvSpPr/>
          <p:nvPr/>
        </p:nvSpPr>
        <p:spPr>
          <a:xfrm>
            <a:off x="5965163" y="6836296"/>
            <a:ext cx="17023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 algn="ctr"/>
            <a:r>
              <a:rPr lang="es-ES" sz="1200" b="1" dirty="0">
                <a:solidFill>
                  <a:srgbClr val="89AF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RESIDENCIAL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15E2FB0-197A-2247-A8FC-FC96D4B78D3B}"/>
              </a:ext>
            </a:extLst>
          </p:cNvPr>
          <p:cNvSpPr/>
          <p:nvPr/>
        </p:nvSpPr>
        <p:spPr>
          <a:xfrm>
            <a:off x="7664135" y="6846099"/>
            <a:ext cx="17023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 algn="ctr"/>
            <a:r>
              <a:rPr lang="es-ES" sz="1200" b="1" dirty="0">
                <a:solidFill>
                  <a:srgbClr val="89AF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OTROS</a:t>
            </a:r>
          </a:p>
        </p:txBody>
      </p:sp>
    </p:spTree>
    <p:extLst>
      <p:ext uri="{BB962C8B-B14F-4D97-AF65-F5344CB8AC3E}">
        <p14:creationId xmlns:p14="http://schemas.microsoft.com/office/powerpoint/2010/main" val="1364725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Descripción generada automáticamente">
            <a:extLst>
              <a:ext uri="{FF2B5EF4-FFF2-40B4-BE49-F238E27FC236}">
                <a16:creationId xmlns:a16="http://schemas.microsoft.com/office/drawing/2014/main" id="{BCF646D7-1C12-8E44-9A86-EC032DEF3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8991"/>
            <a:ext cx="11879856" cy="641992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884" y="358438"/>
            <a:ext cx="10689908" cy="1301486"/>
          </a:xfrm>
        </p:spPr>
        <p:txBody>
          <a:bodyPr>
            <a:normAutofit/>
          </a:bodyPr>
          <a:lstStyle/>
          <a:p>
            <a:r>
              <a:rPr lang="es-ES" dirty="0"/>
              <a:t>Tipos de contaminantes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2B74E8C-29BE-5548-A680-5CEC372FEF73}"/>
              </a:ext>
            </a:extLst>
          </p:cNvPr>
          <p:cNvSpPr/>
          <p:nvPr/>
        </p:nvSpPr>
        <p:spPr>
          <a:xfrm>
            <a:off x="8032636" y="6726734"/>
            <a:ext cx="33576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/>
            <a:r>
              <a:rPr lang="es-E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</a:p>
          <a:p>
            <a:pPr marL="0" lvl="1" indent="-70306"/>
            <a:endParaRPr lang="es-E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1" indent="-70306"/>
            <a:r>
              <a:rPr lang="es-E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Fuente: Guía de Calidad del Aire Educación Ambiental MMA.</a:t>
            </a:r>
          </a:p>
        </p:txBody>
      </p:sp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03E962B6-C8B9-7D40-AA8A-D7E378E75856}"/>
              </a:ext>
            </a:extLst>
          </p:cNvPr>
          <p:cNvSpPr/>
          <p:nvPr/>
        </p:nvSpPr>
        <p:spPr>
          <a:xfrm>
            <a:off x="1958407" y="2603964"/>
            <a:ext cx="1959429" cy="323165"/>
          </a:xfrm>
          <a:prstGeom prst="roundRect">
            <a:avLst/>
          </a:prstGeom>
          <a:solidFill>
            <a:srgbClr val="EE6E0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PRIMARIOS</a:t>
            </a:r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BB451878-9954-F94B-8D3F-0CEA879DEFD7}"/>
              </a:ext>
            </a:extLst>
          </p:cNvPr>
          <p:cNvSpPr/>
          <p:nvPr/>
        </p:nvSpPr>
        <p:spPr>
          <a:xfrm>
            <a:off x="8108836" y="2603964"/>
            <a:ext cx="1959429" cy="323165"/>
          </a:xfrm>
          <a:prstGeom prst="roundRect">
            <a:avLst/>
          </a:prstGeom>
          <a:solidFill>
            <a:srgbClr val="8C52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SECUNDARIOS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4F01E2ED-E0F2-8E4A-9376-C16EA5B3A5D3}"/>
              </a:ext>
            </a:extLst>
          </p:cNvPr>
          <p:cNvSpPr/>
          <p:nvPr/>
        </p:nvSpPr>
        <p:spPr>
          <a:xfrm>
            <a:off x="1357508" y="3273625"/>
            <a:ext cx="14355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 algn="ctr"/>
            <a:r>
              <a:rPr lang="es-ES" sz="2400" b="1" dirty="0">
                <a:solidFill>
                  <a:srgbClr val="EE6E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MP</a:t>
            </a:r>
            <a:r>
              <a:rPr lang="es-ES" sz="2400" b="1" baseline="-25000" dirty="0">
                <a:solidFill>
                  <a:srgbClr val="EE6E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2,5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4892B581-5617-BC49-B037-B7A314A99AE8}"/>
              </a:ext>
            </a:extLst>
          </p:cNvPr>
          <p:cNvSpPr/>
          <p:nvPr/>
        </p:nvSpPr>
        <p:spPr>
          <a:xfrm>
            <a:off x="3288108" y="3221151"/>
            <a:ext cx="11733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 algn="ctr"/>
            <a:r>
              <a:rPr lang="es-ES" sz="2400" b="1" dirty="0">
                <a:solidFill>
                  <a:srgbClr val="EE6E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MP</a:t>
            </a:r>
            <a:r>
              <a:rPr lang="es-ES" sz="2400" b="1" baseline="-25000" dirty="0">
                <a:solidFill>
                  <a:srgbClr val="EE6E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C84B0FBC-8373-9242-B8EC-468030A35ACC}"/>
              </a:ext>
            </a:extLst>
          </p:cNvPr>
          <p:cNvSpPr/>
          <p:nvPr/>
        </p:nvSpPr>
        <p:spPr>
          <a:xfrm>
            <a:off x="933588" y="3929938"/>
            <a:ext cx="8478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 algn="ctr"/>
            <a:r>
              <a:rPr lang="es-ES" sz="2400" b="1" dirty="0">
                <a:solidFill>
                  <a:srgbClr val="EE6E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</a:t>
            </a:r>
            <a:endParaRPr lang="es-ES" sz="2400" b="1" baseline="-25000" dirty="0">
              <a:solidFill>
                <a:srgbClr val="EE6E0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67B13B0D-3557-9A4E-8A11-D2AD64F1B42A}"/>
              </a:ext>
            </a:extLst>
          </p:cNvPr>
          <p:cNvSpPr/>
          <p:nvPr/>
        </p:nvSpPr>
        <p:spPr>
          <a:xfrm>
            <a:off x="2001323" y="3929938"/>
            <a:ext cx="128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 algn="ctr"/>
            <a:r>
              <a:rPr lang="es-ES" sz="2400" b="1" dirty="0" err="1">
                <a:solidFill>
                  <a:srgbClr val="EE6E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NOx</a:t>
            </a:r>
            <a:endParaRPr lang="es-ES" sz="2400" b="1" baseline="-25000" dirty="0">
              <a:solidFill>
                <a:srgbClr val="EE6E0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664AEBB-6F7D-454C-AEBD-0AFC38B8A93B}"/>
              </a:ext>
            </a:extLst>
          </p:cNvPr>
          <p:cNvSpPr/>
          <p:nvPr/>
        </p:nvSpPr>
        <p:spPr>
          <a:xfrm>
            <a:off x="3829727" y="3929938"/>
            <a:ext cx="128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 algn="ctr"/>
            <a:r>
              <a:rPr lang="es-ES" sz="2400" b="1" dirty="0" err="1">
                <a:solidFill>
                  <a:srgbClr val="EE6E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SOx</a:t>
            </a:r>
            <a:endParaRPr lang="es-ES" sz="2400" b="1" baseline="-25000" dirty="0">
              <a:solidFill>
                <a:srgbClr val="EE6E0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37A9EC27-9AAD-2545-8C89-26B9FC7C5ECC}"/>
              </a:ext>
            </a:extLst>
          </p:cNvPr>
          <p:cNvSpPr/>
          <p:nvPr/>
        </p:nvSpPr>
        <p:spPr>
          <a:xfrm>
            <a:off x="2701413" y="4698973"/>
            <a:ext cx="11733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 algn="ctr"/>
            <a:r>
              <a:rPr lang="es-ES" sz="2400" b="1" dirty="0">
                <a:solidFill>
                  <a:srgbClr val="EE6E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NH3</a:t>
            </a:r>
            <a:endParaRPr lang="es-ES" sz="2400" b="1" baseline="-25000" dirty="0">
              <a:solidFill>
                <a:srgbClr val="EE6E0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5F29F1BF-8502-604A-82EB-0C36F0F0267A}"/>
              </a:ext>
            </a:extLst>
          </p:cNvPr>
          <p:cNvSpPr/>
          <p:nvPr/>
        </p:nvSpPr>
        <p:spPr>
          <a:xfrm>
            <a:off x="7666036" y="3273625"/>
            <a:ext cx="10111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 algn="ctr"/>
            <a:r>
              <a:rPr lang="es-ES" sz="2400" b="1" dirty="0">
                <a:solidFill>
                  <a:srgbClr val="8C52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r>
              <a:rPr lang="es-ES" sz="2400" b="1" baseline="-25000" dirty="0">
                <a:solidFill>
                  <a:srgbClr val="8C52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3A34C5F2-D7D5-BB41-8B6D-06C735F67D0A}"/>
              </a:ext>
            </a:extLst>
          </p:cNvPr>
          <p:cNvSpPr/>
          <p:nvPr/>
        </p:nvSpPr>
        <p:spPr>
          <a:xfrm>
            <a:off x="9105119" y="3273625"/>
            <a:ext cx="11733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 algn="ctr"/>
            <a:r>
              <a:rPr lang="es-ES" sz="2400" b="1" dirty="0">
                <a:solidFill>
                  <a:srgbClr val="8C52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HNO</a:t>
            </a:r>
            <a:r>
              <a:rPr lang="es-ES" sz="2400" b="1" baseline="-25000" dirty="0">
                <a:solidFill>
                  <a:srgbClr val="8C52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251545BF-D7DD-6E48-A3E8-189F276EAEE2}"/>
              </a:ext>
            </a:extLst>
          </p:cNvPr>
          <p:cNvSpPr/>
          <p:nvPr/>
        </p:nvSpPr>
        <p:spPr>
          <a:xfrm>
            <a:off x="8171598" y="3950955"/>
            <a:ext cx="14235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70306" algn="ctr"/>
            <a:r>
              <a:rPr lang="es-ES" sz="2400" b="1" dirty="0">
                <a:solidFill>
                  <a:srgbClr val="8C52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es-ES" sz="2400" b="1" baseline="-25000" dirty="0">
                <a:solidFill>
                  <a:srgbClr val="8C52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s-ES" sz="2400" b="1" dirty="0">
                <a:solidFill>
                  <a:srgbClr val="8C52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</a:t>
            </a:r>
            <a:r>
              <a:rPr lang="es-ES" sz="2400" b="1" baseline="-25000" dirty="0">
                <a:solidFill>
                  <a:srgbClr val="8C52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32582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884" y="358438"/>
            <a:ext cx="10689908" cy="1301486"/>
          </a:xfrm>
        </p:spPr>
        <p:txBody>
          <a:bodyPr>
            <a:normAutofit/>
          </a:bodyPr>
          <a:lstStyle/>
          <a:p>
            <a:r>
              <a:rPr lang="es-ES" dirty="0"/>
              <a:t>¿Qué es el material </a:t>
            </a:r>
            <a:r>
              <a:rPr lang="es-ES" dirty="0" err="1"/>
              <a:t>particulado</a:t>
            </a:r>
            <a:r>
              <a:rPr lang="es-ES" dirty="0"/>
              <a:t> MP</a:t>
            </a:r>
            <a:r>
              <a:rPr lang="es-ES" baseline="-25000" dirty="0"/>
              <a:t>10</a:t>
            </a:r>
            <a:r>
              <a:rPr lang="es-ES" dirty="0"/>
              <a:t>?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93884" y="1889155"/>
            <a:ext cx="3410025" cy="8544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b="1" dirty="0">
                <a:solidFill>
                  <a:srgbClr val="2C4C8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¿De dónde proviene?</a:t>
            </a:r>
            <a:endParaRPr lang="es-ES" sz="2400" b="1" baseline="-25000" dirty="0">
              <a:solidFill>
                <a:srgbClr val="2C4C8C"/>
              </a:solidFill>
            </a:endParaRPr>
          </a:p>
          <a:p>
            <a:pPr marL="492142" lvl="2" indent="0">
              <a:buNone/>
            </a:pPr>
            <a:endParaRPr lang="es-ES" sz="2400" b="1" dirty="0">
              <a:solidFill>
                <a:srgbClr val="2C4C8C"/>
              </a:solidFill>
            </a:endParaRPr>
          </a:p>
        </p:txBody>
      </p:sp>
      <p:pic>
        <p:nvPicPr>
          <p:cNvPr id="14" name="Marcador de contenido 3">
            <a:extLst>
              <a:ext uri="{FF2B5EF4-FFF2-40B4-BE49-F238E27FC236}">
                <a16:creationId xmlns:a16="http://schemas.microsoft.com/office/drawing/2014/main" id="{10DDB56F-EDE5-A846-8291-1ACD00D76C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3" t="2497" r="5607"/>
          <a:stretch/>
        </p:blipFill>
        <p:spPr>
          <a:xfrm>
            <a:off x="8543375" y="1659924"/>
            <a:ext cx="3174648" cy="3695500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3D2DC580-7B62-FD4F-BF9B-036DB1AA3560}"/>
              </a:ext>
            </a:extLst>
          </p:cNvPr>
          <p:cNvSpPr/>
          <p:nvPr/>
        </p:nvSpPr>
        <p:spPr>
          <a:xfrm>
            <a:off x="5638185" y="6380717"/>
            <a:ext cx="57307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>
                <a:solidFill>
                  <a:srgbClr val="4E908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Corresponde a aquel material </a:t>
            </a:r>
            <a:r>
              <a:rPr lang="es-ES" sz="2000" b="1" dirty="0" err="1">
                <a:solidFill>
                  <a:srgbClr val="4E908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particulado</a:t>
            </a:r>
            <a:r>
              <a:rPr lang="es-ES" sz="2000" b="1" dirty="0">
                <a:solidFill>
                  <a:srgbClr val="4E908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más grueso.</a:t>
            </a:r>
            <a:endParaRPr lang="es-CL" sz="2000" b="1" dirty="0">
              <a:solidFill>
                <a:srgbClr val="4E908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0D59EF68-025E-C14F-96F2-68218A1FF586}"/>
              </a:ext>
            </a:extLst>
          </p:cNvPr>
          <p:cNvSpPr/>
          <p:nvPr/>
        </p:nvSpPr>
        <p:spPr>
          <a:xfrm>
            <a:off x="4003909" y="3284886"/>
            <a:ext cx="42062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Fuente Antrópica </a:t>
            </a:r>
          </a:p>
          <a:p>
            <a:r>
              <a:rPr lang="es-ES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(generado por las personas): </a:t>
            </a:r>
          </a:p>
          <a:p>
            <a:r>
              <a:rPr lang="es-ES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Polvo suspendido en las calles, tubo de escape de los vehículos, construcciones, demoliciones y actividad industrial, entre otros. </a:t>
            </a:r>
            <a:endParaRPr lang="es-C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4E19621E-333D-FD47-A584-F4A353CC03CD}"/>
              </a:ext>
            </a:extLst>
          </p:cNvPr>
          <p:cNvSpPr/>
          <p:nvPr/>
        </p:nvSpPr>
        <p:spPr>
          <a:xfrm>
            <a:off x="593885" y="3284886"/>
            <a:ext cx="29224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Fuente Natural: </a:t>
            </a:r>
            <a:r>
              <a:rPr lang="es-ES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Erosión eólica, erupciones volcánicas, rompimiento de olas y polen, entre otros.</a:t>
            </a:r>
            <a:endParaRPr lang="es-C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F72CC873-6776-D74A-8319-54FAD2580942}"/>
              </a:ext>
            </a:extLst>
          </p:cNvPr>
          <p:cNvCxnSpPr>
            <a:cxnSpLocks/>
          </p:cNvCxnSpPr>
          <p:nvPr/>
        </p:nvCxnSpPr>
        <p:spPr>
          <a:xfrm>
            <a:off x="3760141" y="3343100"/>
            <a:ext cx="0" cy="2388627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2863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ángulo 46">
            <a:extLst>
              <a:ext uri="{FF2B5EF4-FFF2-40B4-BE49-F238E27FC236}">
                <a16:creationId xmlns:a16="http://schemas.microsoft.com/office/drawing/2014/main" id="{DBE98478-53E3-8B45-A6BB-79A94A5D12A9}"/>
              </a:ext>
            </a:extLst>
          </p:cNvPr>
          <p:cNvSpPr/>
          <p:nvPr/>
        </p:nvSpPr>
        <p:spPr>
          <a:xfrm>
            <a:off x="4183888" y="5828294"/>
            <a:ext cx="7693785" cy="13671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_tradnl" baseline="30000" dirty="0"/>
          </a:p>
        </p:txBody>
      </p:sp>
      <p:sp>
        <p:nvSpPr>
          <p:cNvPr id="72" name="Rectángulo 71">
            <a:extLst>
              <a:ext uri="{FF2B5EF4-FFF2-40B4-BE49-F238E27FC236}">
                <a16:creationId xmlns:a16="http://schemas.microsoft.com/office/drawing/2014/main" id="{BF0484CB-1DBF-AF44-986F-B67B74B8D985}"/>
              </a:ext>
            </a:extLst>
          </p:cNvPr>
          <p:cNvSpPr/>
          <p:nvPr/>
        </p:nvSpPr>
        <p:spPr>
          <a:xfrm>
            <a:off x="0" y="1418220"/>
            <a:ext cx="11877675" cy="1760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_tradnl" baseline="300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884" y="358438"/>
            <a:ext cx="10689908" cy="1301486"/>
          </a:xfrm>
        </p:spPr>
        <p:txBody>
          <a:bodyPr>
            <a:normAutofit/>
          </a:bodyPr>
          <a:lstStyle/>
          <a:p>
            <a:r>
              <a:rPr lang="es-ES" dirty="0"/>
              <a:t>¿Qué es el material </a:t>
            </a:r>
            <a:r>
              <a:rPr lang="es-ES" dirty="0" err="1"/>
              <a:t>particulado</a:t>
            </a:r>
            <a:r>
              <a:rPr lang="es-ES" dirty="0"/>
              <a:t> MP</a:t>
            </a:r>
            <a:r>
              <a:rPr lang="es-ES" baseline="-25000" dirty="0"/>
              <a:t>10</a:t>
            </a:r>
            <a:r>
              <a:rPr lang="es-ES" dirty="0"/>
              <a:t>?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93884" y="1889155"/>
            <a:ext cx="3410025" cy="85444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2400" b="1" dirty="0">
                <a:solidFill>
                  <a:srgbClr val="2C4C8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Material </a:t>
            </a:r>
          </a:p>
          <a:p>
            <a:pPr marL="0" indent="0">
              <a:buNone/>
            </a:pPr>
            <a:r>
              <a:rPr lang="es-ES" sz="2400" b="1" dirty="0" err="1">
                <a:solidFill>
                  <a:srgbClr val="2C4C8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Particulado</a:t>
            </a:r>
            <a:r>
              <a:rPr lang="es-ES" sz="2400" b="1" dirty="0">
                <a:solidFill>
                  <a:srgbClr val="2C4C8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MP</a:t>
            </a:r>
            <a:r>
              <a:rPr lang="es-ES" sz="2400" b="1" baseline="-25000" dirty="0">
                <a:solidFill>
                  <a:srgbClr val="2C4C8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endParaRPr lang="es-ES" sz="2400" b="1" baseline="-25000" dirty="0">
              <a:solidFill>
                <a:srgbClr val="2C4C8C"/>
              </a:solidFill>
            </a:endParaRPr>
          </a:p>
          <a:p>
            <a:pPr marL="492142" lvl="2" indent="0">
              <a:buNone/>
            </a:pPr>
            <a:endParaRPr lang="es-ES" sz="2400" b="1" dirty="0">
              <a:solidFill>
                <a:srgbClr val="2C4C8C"/>
              </a:solidFill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3D2DC580-7B62-FD4F-BF9B-036DB1AA3560}"/>
              </a:ext>
            </a:extLst>
          </p:cNvPr>
          <p:cNvSpPr/>
          <p:nvPr/>
        </p:nvSpPr>
        <p:spPr>
          <a:xfrm>
            <a:off x="4088165" y="1727937"/>
            <a:ext cx="57307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Material </a:t>
            </a:r>
            <a:r>
              <a:rPr lang="es-ES" sz="2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Particulado</a:t>
            </a:r>
            <a:r>
              <a:rPr lang="es-ES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(MP) es una mezcla de partículas sólidas o líquidas que se encuentran en suspensión en la Atmósfera.</a:t>
            </a:r>
            <a:endParaRPr lang="es-C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6FF326C-252B-6745-B6C4-1C115B37F1D3}"/>
              </a:ext>
            </a:extLst>
          </p:cNvPr>
          <p:cNvSpPr/>
          <p:nvPr/>
        </p:nvSpPr>
        <p:spPr>
          <a:xfrm>
            <a:off x="593885" y="3891589"/>
            <a:ext cx="307360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rgbClr val="094E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 el Material </a:t>
            </a:r>
            <a:r>
              <a:rPr lang="es-ES" sz="1800" dirty="0" err="1">
                <a:solidFill>
                  <a:srgbClr val="094E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Particulado</a:t>
            </a:r>
            <a:r>
              <a:rPr lang="es-ES" sz="1800" dirty="0">
                <a:solidFill>
                  <a:srgbClr val="094E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b="1" dirty="0">
                <a:solidFill>
                  <a:srgbClr val="094E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más Grueso </a:t>
            </a:r>
            <a:r>
              <a:rPr lang="es-ES" sz="1800" dirty="0">
                <a:solidFill>
                  <a:srgbClr val="094E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 se encuentra en la Atmósfera y que es invisible a nuestros ojos. </a:t>
            </a:r>
          </a:p>
          <a:p>
            <a:endParaRPr lang="es-ES" sz="1800" dirty="0">
              <a:solidFill>
                <a:srgbClr val="094EA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ES" sz="1800" dirty="0">
                <a:solidFill>
                  <a:srgbClr val="094E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 muy pequeño, su tamaño es menor a 10 micrones.</a:t>
            </a:r>
            <a:endParaRPr lang="es-CL" sz="1800" dirty="0">
              <a:solidFill>
                <a:srgbClr val="094EA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EC4BCEE5-B05C-6F4E-A60C-FF85F55C6C33}"/>
              </a:ext>
            </a:extLst>
          </p:cNvPr>
          <p:cNvSpPr/>
          <p:nvPr/>
        </p:nvSpPr>
        <p:spPr>
          <a:xfrm>
            <a:off x="4742709" y="6050226"/>
            <a:ext cx="44666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800" dirty="0">
                <a:solidFill>
                  <a:srgbClr val="EE6E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 comparamos el MP</a:t>
            </a:r>
            <a:r>
              <a:rPr lang="es-CL" sz="1800" baseline="-25000" dirty="0">
                <a:solidFill>
                  <a:srgbClr val="EE6E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es-CL" sz="1800" dirty="0">
                <a:solidFill>
                  <a:srgbClr val="EE6E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 un grano de arena de la playa, el </a:t>
            </a:r>
            <a:r>
              <a:rPr lang="es-CL" sz="1800" b="1" dirty="0">
                <a:solidFill>
                  <a:srgbClr val="EE6E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MP</a:t>
            </a:r>
            <a:r>
              <a:rPr lang="es-CL" sz="1800" b="1" baseline="-25000" dirty="0">
                <a:solidFill>
                  <a:srgbClr val="EE6E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es-CL" sz="1800" b="1" dirty="0">
                <a:solidFill>
                  <a:srgbClr val="EE6E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es 9 veces más pequeño…</a:t>
            </a:r>
            <a:endParaRPr lang="es-CL" sz="1800" dirty="0">
              <a:solidFill>
                <a:srgbClr val="EE6E0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id="{15CF51EE-BDC1-AF4F-BE84-AB18DB37C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316" y="4068867"/>
            <a:ext cx="1555352" cy="1324359"/>
          </a:xfrm>
          <a:prstGeom prst="rect">
            <a:avLst/>
          </a:prstGeom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336E6EE3-0138-A748-A7C1-EB07213868AA}"/>
              </a:ext>
            </a:extLst>
          </p:cNvPr>
          <p:cNvSpPr/>
          <p:nvPr/>
        </p:nvSpPr>
        <p:spPr>
          <a:xfrm>
            <a:off x="5709840" y="4811537"/>
            <a:ext cx="587828" cy="587828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5" name="Imagen 14" descr="Un dibujo de una cara feliz&#10;&#10;Descripción generada automáticamente con confianza media">
            <a:extLst>
              <a:ext uri="{FF2B5EF4-FFF2-40B4-BE49-F238E27FC236}">
                <a16:creationId xmlns:a16="http://schemas.microsoft.com/office/drawing/2014/main" id="{E5915212-BE58-694E-8D08-07E2C2331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121" y="4621256"/>
            <a:ext cx="952500" cy="952500"/>
          </a:xfrm>
          <a:prstGeom prst="rect">
            <a:avLst/>
          </a:prstGeom>
        </p:spPr>
      </p:pic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DF86E60B-CF6F-FA49-8609-9B0FEEFD8D99}"/>
              </a:ext>
            </a:extLst>
          </p:cNvPr>
          <p:cNvCxnSpPr>
            <a:cxnSpLocks/>
          </p:cNvCxnSpPr>
          <p:nvPr/>
        </p:nvCxnSpPr>
        <p:spPr>
          <a:xfrm flipH="1">
            <a:off x="6297668" y="5105451"/>
            <a:ext cx="984875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id="{7BC4C47E-D8BF-8845-9039-6FA263958D9B}"/>
              </a:ext>
            </a:extLst>
          </p:cNvPr>
          <p:cNvCxnSpPr>
            <a:cxnSpLocks/>
          </p:cNvCxnSpPr>
          <p:nvPr/>
        </p:nvCxnSpPr>
        <p:spPr>
          <a:xfrm>
            <a:off x="4183888" y="4049486"/>
            <a:ext cx="0" cy="3146003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891310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1817</TotalTime>
  <Words>1499</Words>
  <Application>Microsoft Office PowerPoint</Application>
  <PresentationFormat>Personalizado</PresentationFormat>
  <Paragraphs>297</Paragraphs>
  <Slides>24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9" baseType="lpstr">
      <vt:lpstr>Arial</vt:lpstr>
      <vt:lpstr>Calibri</vt:lpstr>
      <vt:lpstr>gobCL</vt:lpstr>
      <vt:lpstr>Verdana</vt:lpstr>
      <vt:lpstr>Tema de Office</vt:lpstr>
      <vt:lpstr>Presentación de PowerPoint</vt:lpstr>
      <vt:lpstr>Conceptos básicos</vt:lpstr>
      <vt:lpstr>Composición de la atmósfera</vt:lpstr>
      <vt:lpstr>¿Qué es la contaminación atmosférica?</vt:lpstr>
      <vt:lpstr>Origen de los contaminantes</vt:lpstr>
      <vt:lpstr>Principales contaminantes</vt:lpstr>
      <vt:lpstr>Tipos de contaminantes</vt:lpstr>
      <vt:lpstr>¿Qué es el material particulado MP10?</vt:lpstr>
      <vt:lpstr>¿Qué es el material particulado MP10?</vt:lpstr>
      <vt:lpstr>¿Qué es el material particulado?</vt:lpstr>
      <vt:lpstr>¿Qué es el material particulado MP2,5?</vt:lpstr>
      <vt:lpstr>¿Qué es el material particulado MP2,5?</vt:lpstr>
      <vt:lpstr>¿Qué es el material particulado?</vt:lpstr>
      <vt:lpstr>¿Qué es el ozono?</vt:lpstr>
      <vt:lpstr>¿Qué es el ozono?</vt:lpstr>
      <vt:lpstr>Calidad del Aire</vt:lpstr>
      <vt:lpstr>¿Cómo afectan los contaminantes a las personas?</vt:lpstr>
      <vt:lpstr>Presentación de PowerPoint</vt:lpstr>
      <vt:lpstr>Presentación de PowerPoint</vt:lpstr>
      <vt:lpstr>Presentación de PowerPoint</vt:lpstr>
      <vt:lpstr>Efectos del material particulado</vt:lpstr>
      <vt:lpstr>Presentación de PowerPoint</vt:lpstr>
      <vt:lpstr>Principales medidas del PPDA</vt:lpstr>
      <vt:lpstr>Presentación de PowerPoint</vt:lpstr>
    </vt:vector>
  </TitlesOfParts>
  <Company>mma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Alejandro Armedari</dc:creator>
  <cp:lastModifiedBy>Katherine Fonfach</cp:lastModifiedBy>
  <cp:revision>166</cp:revision>
  <dcterms:created xsi:type="dcterms:W3CDTF">2018-04-25T12:41:41Z</dcterms:created>
  <dcterms:modified xsi:type="dcterms:W3CDTF">2021-09-07T13:25:02Z</dcterms:modified>
</cp:coreProperties>
</file>